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charts/chart2.xml" ContentType="application/vnd.openxmlformats-officedocument.drawingml.chart+xml"/>
  <Override PartName="/ppt/notesSlides/notesSlide11.xml" ContentType="application/vnd.openxmlformats-officedocument.presentationml.notesSlide+xml"/>
  <Override PartName="/ppt/charts/chart3.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64" r:id="rId1"/>
  </p:sldMasterIdLst>
  <p:notesMasterIdLst>
    <p:notesMasterId r:id="rId20"/>
  </p:notesMasterIdLst>
  <p:sldIdLst>
    <p:sldId id="260" r:id="rId2"/>
    <p:sldId id="275" r:id="rId3"/>
    <p:sldId id="285" r:id="rId4"/>
    <p:sldId id="258" r:id="rId5"/>
    <p:sldId id="286" r:id="rId6"/>
    <p:sldId id="269" r:id="rId7"/>
    <p:sldId id="287" r:id="rId8"/>
    <p:sldId id="292" r:id="rId9"/>
    <p:sldId id="294" r:id="rId10"/>
    <p:sldId id="295" r:id="rId11"/>
    <p:sldId id="296" r:id="rId12"/>
    <p:sldId id="297" r:id="rId13"/>
    <p:sldId id="289" r:id="rId14"/>
    <p:sldId id="293" r:id="rId15"/>
    <p:sldId id="298" r:id="rId16"/>
    <p:sldId id="290" r:id="rId17"/>
    <p:sldId id="283" r:id="rId18"/>
    <p:sldId id="26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280"/>
    <a:srgbClr val="CE7800"/>
    <a:srgbClr val="9966FF"/>
    <a:srgbClr val="CC99FF"/>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14" autoAdjust="0"/>
    <p:restoredTop sz="89794" autoAdjust="0"/>
  </p:normalViewPr>
  <p:slideViewPr>
    <p:cSldViewPr snapToGrid="0">
      <p:cViewPr>
        <p:scale>
          <a:sx n="86" d="100"/>
          <a:sy n="86" d="100"/>
        </p:scale>
        <p:origin x="4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nagjin17\AppData\Local\Microsoft\Windows\INetCache\Content.Outlook\UAA4B5HS\KMK160924-01%20MA-Group%20Movie%20Data%20Analysis%20V3.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nagjin17\AppData\Local\Microsoft\Windows\INetCache\Content.Outlook\UAA4B5HS\KMK160924-01%20MA-Group%20Movie%20Data%20Analysis%20V3.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nagjin17\AppData\Local\Microsoft\Windows\INetCache\Content.Outlook\UAA4B5HS\KMK160924-01%20MA-Group%20Movie%20Data%20Analysis%20V3.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00" b="1">
                <a:latin typeface="Arial"/>
                <a:ea typeface="Arial"/>
                <a:cs typeface="Arial"/>
              </a:defRPr>
            </a:pPr>
            <a:r>
              <a:rPr lang="en-US" dirty="0"/>
              <a:t>LN</a:t>
            </a:r>
            <a:r>
              <a:rPr lang="en-US" baseline="0" dirty="0"/>
              <a:t> T</a:t>
            </a:r>
            <a:r>
              <a:rPr lang="en-US" dirty="0"/>
              <a:t>icket</a:t>
            </a:r>
            <a:r>
              <a:rPr lang="en-US" baseline="0" dirty="0"/>
              <a:t> </a:t>
            </a:r>
            <a:r>
              <a:rPr lang="en-US" dirty="0"/>
              <a:t>Sales</a:t>
            </a:r>
          </a:p>
        </c:rich>
      </c:tx>
      <c:layout>
        <c:manualLayout>
          <c:xMode val="edge"/>
          <c:yMode val="edge"/>
          <c:x val="0.40424171544704873"/>
          <c:y val="0.14942528735632182"/>
        </c:manualLayout>
      </c:layout>
      <c:overlay val="0"/>
    </c:title>
    <c:autoTitleDeleted val="0"/>
    <c:plotArea>
      <c:layout/>
      <c:barChart>
        <c:barDir val="col"/>
        <c:grouping val="clustered"/>
        <c:varyColors val="0"/>
        <c:ser>
          <c:idx val="0"/>
          <c:order val="0"/>
          <c:spPr>
            <a:solidFill>
              <a:srgbClr val="3266FF"/>
            </a:solidFill>
            <a:ln>
              <a:solidFill>
                <a:srgbClr val="000000"/>
              </a:solidFill>
              <a:prstDash val="solid"/>
            </a:ln>
          </c:spPr>
          <c:invertIfNegative val="0"/>
          <c:dLbls>
            <c:dLbl>
              <c:idx val="0"/>
              <c:tx>
                <c:rich>
                  <a:bodyPr/>
                  <a:lstStyle/>
                  <a:p>
                    <a:r>
                      <a:rPr lang="en-US" dirty="0"/>
                      <a:t>Budget</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435-4D69-A976-B9F9EF7CABF8}"/>
                </c:ext>
              </c:extLst>
            </c:dLbl>
            <c:dLbl>
              <c:idx val="1"/>
              <c:tx>
                <c:rich>
                  <a:bodyPr/>
                  <a:lstStyle/>
                  <a:p>
                    <a:r>
                      <a:rPr lang="en-US" dirty="0"/>
                      <a:t>Comedy</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435-4D69-A976-B9F9EF7CABF8}"/>
                </c:ext>
              </c:extLst>
            </c:dLbl>
            <c:dLbl>
              <c:idx val="2"/>
              <c:tx>
                <c:rich>
                  <a:bodyPr/>
                  <a:lstStyle/>
                  <a:p>
                    <a:r>
                      <a:rPr lang="en-US" baseline="0" dirty="0"/>
                      <a:t>Drama</a:t>
                    </a:r>
                    <a:endParaRPr lang="en-US" dirty="0"/>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435-4D69-A976-B9F9EF7CABF8}"/>
                </c:ext>
              </c:extLst>
            </c:dLbl>
            <c:dLbl>
              <c:idx val="3"/>
              <c:tx>
                <c:rich>
                  <a:bodyPr/>
                  <a:lstStyle/>
                  <a:p>
                    <a:r>
                      <a:rPr lang="en-US" dirty="0"/>
                      <a:t>Horror</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435-4D69-A976-B9F9EF7CABF8}"/>
                </c:ext>
              </c:extLst>
            </c:dLbl>
            <c:dLbl>
              <c:idx val="4"/>
              <c:tx>
                <c:rich>
                  <a:bodyPr/>
                  <a:lstStyle/>
                  <a:p>
                    <a:r>
                      <a:rPr lang="en-US" dirty="0"/>
                      <a:t>Sci-Fi</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435-4D69-A976-B9F9EF7CABF8}"/>
                </c:ext>
              </c:extLst>
            </c:dLbl>
            <c:dLbl>
              <c:idx val="5"/>
              <c:tx>
                <c:rich>
                  <a:bodyPr/>
                  <a:lstStyle/>
                  <a:p>
                    <a:r>
                      <a:rPr lang="en-US" baseline="0" dirty="0"/>
                      <a:t>Family </a:t>
                    </a:r>
                    <a:endParaRPr lang="en-US" dirty="0"/>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435-4D69-A976-B9F9EF7CABF8}"/>
                </c:ext>
              </c:extLst>
            </c:dLbl>
            <c:dLbl>
              <c:idx val="6"/>
              <c:tx>
                <c:rich>
                  <a:bodyPr/>
                  <a:lstStyle/>
                  <a:p>
                    <a:fld id="{1BC5710F-B860-490A-BBBE-92940F13B6C3}" type="CATEGORYNAME">
                      <a:rPr lang="en-US" smtClean="0"/>
                      <a:pPr/>
                      <a:t>[CATEGORY NAME]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8435-4D69-A976-B9F9EF7CABF8}"/>
                </c:ext>
              </c:extLst>
            </c:dLbl>
            <c:dLbl>
              <c:idx val="7"/>
              <c:tx>
                <c:rich>
                  <a:bodyPr/>
                  <a:lstStyle/>
                  <a:p>
                    <a:r>
                      <a:rPr lang="en-US" dirty="0"/>
                      <a:t># Voted Users</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435-4D69-A976-B9F9EF7CABF8}"/>
                </c:ext>
              </c:extLst>
            </c:dLbl>
            <c:dLbl>
              <c:idx val="8"/>
              <c:tx>
                <c:rich>
                  <a:bodyPr/>
                  <a:lstStyle/>
                  <a:p>
                    <a:r>
                      <a:rPr lang="en-US" dirty="0"/>
                      <a:t># Users for Reviews</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435-4D69-A976-B9F9EF7CABF8}"/>
                </c:ext>
              </c:extLst>
            </c:dLbl>
            <c:dLbl>
              <c:idx val="9"/>
              <c:tx>
                <c:rich>
                  <a:bodyPr/>
                  <a:lstStyle/>
                  <a:p>
                    <a:fld id="{B0F9EF7F-28AD-4125-8776-ADFA7A19A482}" type="CATEGORYNAME">
                      <a:rPr lang="en-US" smtClean="0"/>
                      <a:pPr/>
                      <a:t>[CATEGORY NAME]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8435-4D69-A976-B9F9EF7CABF8}"/>
                </c:ext>
              </c:extLst>
            </c:dLbl>
            <c:dLbl>
              <c:idx val="10"/>
              <c:tx>
                <c:rich>
                  <a:bodyPr/>
                  <a:lstStyle/>
                  <a:p>
                    <a:r>
                      <a:rPr lang="en-US" dirty="0"/>
                      <a:t>IMDB Score</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435-4D69-A976-B9F9EF7CABF8}"/>
                </c:ext>
              </c:extLst>
            </c:dLbl>
            <c:spPr>
              <a:noFill/>
              <a:ln>
                <a:noFill/>
              </a:ln>
              <a:effectLst/>
            </c:spPr>
            <c:txPr>
              <a:bodyPr rot="-5400000" vert="horz" wrap="square" lIns="38100" tIns="19050" rIns="38100" bIns="19050" anchor="ctr">
                <a:spAutoFit/>
              </a:bodyPr>
              <a:lstStyle/>
              <a:p>
                <a:pPr>
                  <a:defRPr sz="700"/>
                </a:pPr>
                <a:endParaRPr lang="en-US"/>
              </a:p>
            </c:txPr>
            <c:showLegendKey val="0"/>
            <c:showVal val="1"/>
            <c:showCatName val="1"/>
            <c:showSerName val="0"/>
            <c:showPercent val="0"/>
            <c:showBubbleSize val="0"/>
            <c:showLeaderLines val="0"/>
            <c:extLst>
              <c:ext xmlns:c15="http://schemas.microsoft.com/office/drawing/2012/chart" uri="{CE6537A1-D6FC-4f65-9D91-7224C49458BB}">
                <c15:showLeaderLines val="1"/>
              </c:ext>
            </c:extLst>
          </c:dLbls>
          <c:cat>
            <c:strRef>
              <c:f>'Linear regression_Final'!$B$97:$B$107</c:f>
              <c:strCache>
                <c:ptCount val="11"/>
                <c:pt idx="0">
                  <c:v>LN_Budget</c:v>
                </c:pt>
                <c:pt idx="1">
                  <c:v>Comedy</c:v>
                </c:pt>
                <c:pt idx="2">
                  <c:v>Drama</c:v>
                </c:pt>
                <c:pt idx="3">
                  <c:v>Horror</c:v>
                </c:pt>
                <c:pt idx="4">
                  <c:v>Sci-Fi</c:v>
                </c:pt>
                <c:pt idx="5">
                  <c:v>Family</c:v>
                </c:pt>
                <c:pt idx="6">
                  <c:v>Thriller</c:v>
                </c:pt>
                <c:pt idx="7">
                  <c:v>Num_Voted_Users</c:v>
                </c:pt>
                <c:pt idx="8">
                  <c:v>Num_User_for_Reviews</c:v>
                </c:pt>
                <c:pt idx="9">
                  <c:v>R</c:v>
                </c:pt>
                <c:pt idx="10">
                  <c:v>IMDB_Score</c:v>
                </c:pt>
              </c:strCache>
            </c:strRef>
          </c:cat>
          <c:val>
            <c:numRef>
              <c:f>'Linear regression_Final'!$C$97:$C$107</c:f>
              <c:numCache>
                <c:formatCode>0.000</c:formatCode>
                <c:ptCount val="11"/>
                <c:pt idx="0">
                  <c:v>0.5192560804388674</c:v>
                </c:pt>
                <c:pt idx="1">
                  <c:v>0.10273752064804981</c:v>
                </c:pt>
                <c:pt idx="2">
                  <c:v>-5.7328313436326099E-2</c:v>
                </c:pt>
                <c:pt idx="3">
                  <c:v>9.6750193581316493E-2</c:v>
                </c:pt>
                <c:pt idx="4">
                  <c:v>-5.1309102242038995E-2</c:v>
                </c:pt>
                <c:pt idx="5">
                  <c:v>6.6619119338291441E-2</c:v>
                </c:pt>
                <c:pt idx="6">
                  <c:v>6.1652026963381949E-2</c:v>
                </c:pt>
                <c:pt idx="7">
                  <c:v>8.4761588239817789E-2</c:v>
                </c:pt>
                <c:pt idx="8">
                  <c:v>0.15786484437594692</c:v>
                </c:pt>
                <c:pt idx="9">
                  <c:v>-0.12045815145835029</c:v>
                </c:pt>
                <c:pt idx="10">
                  <c:v>0.12935473599099337</c:v>
                </c:pt>
              </c:numCache>
            </c:numRef>
          </c:val>
          <c:extLst>
            <c:ext xmlns:c16="http://schemas.microsoft.com/office/drawing/2014/chart" uri="{C3380CC4-5D6E-409C-BE32-E72D297353CC}">
              <c16:uniqueId val="{00000000-8435-4D69-A976-B9F9EF7CABF8}"/>
            </c:ext>
          </c:extLst>
        </c:ser>
        <c:dLbls>
          <c:showLegendKey val="0"/>
          <c:showVal val="0"/>
          <c:showCatName val="0"/>
          <c:showSerName val="0"/>
          <c:showPercent val="0"/>
          <c:showBubbleSize val="0"/>
        </c:dLbls>
        <c:gapWidth val="60"/>
        <c:overlap val="-30"/>
        <c:axId val="585110944"/>
        <c:axId val="585111728"/>
      </c:barChart>
      <c:catAx>
        <c:axId val="585110944"/>
        <c:scaling>
          <c:orientation val="minMax"/>
        </c:scaling>
        <c:delete val="0"/>
        <c:axPos val="b"/>
        <c:numFmt formatCode="General" sourceLinked="0"/>
        <c:majorTickMark val="cross"/>
        <c:minorTickMark val="none"/>
        <c:tickLblPos val="none"/>
        <c:txPr>
          <a:bodyPr rot="0" vert="horz"/>
          <a:lstStyle/>
          <a:p>
            <a:pPr>
              <a:defRPr sz="700"/>
            </a:pPr>
            <a:endParaRPr lang="en-US"/>
          </a:p>
        </c:txPr>
        <c:crossAx val="585111728"/>
        <c:crosses val="autoZero"/>
        <c:auto val="1"/>
        <c:lblAlgn val="ctr"/>
        <c:lblOffset val="100"/>
        <c:noMultiLvlLbl val="0"/>
      </c:catAx>
      <c:valAx>
        <c:axId val="585111728"/>
        <c:scaling>
          <c:orientation val="minMax"/>
        </c:scaling>
        <c:delete val="0"/>
        <c:axPos val="l"/>
        <c:title>
          <c:tx>
            <c:rich>
              <a:bodyPr/>
              <a:lstStyle/>
              <a:p>
                <a:pPr>
                  <a:defRPr sz="800" b="1">
                    <a:latin typeface="Arial"/>
                    <a:ea typeface="Arial"/>
                    <a:cs typeface="Arial"/>
                  </a:defRPr>
                </a:pPr>
                <a:r>
                  <a:rPr lang="en-US" dirty="0"/>
                  <a:t>Standardized coefficients</a:t>
                </a:r>
              </a:p>
            </c:rich>
          </c:tx>
          <c:overlay val="0"/>
        </c:title>
        <c:numFmt formatCode="General" sourceLinked="0"/>
        <c:majorTickMark val="cross"/>
        <c:minorTickMark val="none"/>
        <c:tickLblPos val="nextTo"/>
        <c:txPr>
          <a:bodyPr/>
          <a:lstStyle/>
          <a:p>
            <a:pPr>
              <a:defRPr sz="700"/>
            </a:pPr>
            <a:endParaRPr lang="en-US"/>
          </a:p>
        </c:txPr>
        <c:crossAx val="585110944"/>
        <c:crosses val="autoZero"/>
        <c:crossBetween val="between"/>
      </c:valAx>
      <c:spPr>
        <a:ln>
          <a:solidFill>
            <a:srgbClr val="C0C0C0"/>
          </a:solidFill>
          <a:prstDash val="solid"/>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00" b="1">
                <a:latin typeface="Arial"/>
                <a:ea typeface="Arial"/>
                <a:cs typeface="Arial"/>
              </a:defRPr>
            </a:pPr>
            <a:r>
              <a:rPr lang="en-US" dirty="0"/>
              <a:t>LN</a:t>
            </a:r>
            <a:r>
              <a:rPr lang="en-US" baseline="0" dirty="0"/>
              <a:t> T</a:t>
            </a:r>
            <a:r>
              <a:rPr lang="en-US" dirty="0"/>
              <a:t>icket</a:t>
            </a:r>
            <a:r>
              <a:rPr lang="en-US" baseline="0" dirty="0"/>
              <a:t> </a:t>
            </a:r>
            <a:r>
              <a:rPr lang="en-US" dirty="0"/>
              <a:t>Sales</a:t>
            </a:r>
          </a:p>
        </c:rich>
      </c:tx>
      <c:layout>
        <c:manualLayout>
          <c:xMode val="edge"/>
          <c:yMode val="edge"/>
          <c:x val="0.40424171544704873"/>
          <c:y val="0.14942528735632182"/>
        </c:manualLayout>
      </c:layout>
      <c:overlay val="0"/>
    </c:title>
    <c:autoTitleDeleted val="0"/>
    <c:plotArea>
      <c:layout/>
      <c:barChart>
        <c:barDir val="col"/>
        <c:grouping val="clustered"/>
        <c:varyColors val="0"/>
        <c:ser>
          <c:idx val="0"/>
          <c:order val="0"/>
          <c:spPr>
            <a:solidFill>
              <a:srgbClr val="3266FF"/>
            </a:solidFill>
            <a:ln>
              <a:solidFill>
                <a:srgbClr val="000000"/>
              </a:solidFill>
              <a:prstDash val="solid"/>
            </a:ln>
          </c:spPr>
          <c:invertIfNegative val="0"/>
          <c:dLbls>
            <c:dLbl>
              <c:idx val="0"/>
              <c:tx>
                <c:rich>
                  <a:bodyPr/>
                  <a:lstStyle/>
                  <a:p>
                    <a:r>
                      <a:rPr lang="en-US" dirty="0"/>
                      <a:t>Budget</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435-4D69-A976-B9F9EF7CABF8}"/>
                </c:ext>
              </c:extLst>
            </c:dLbl>
            <c:dLbl>
              <c:idx val="1"/>
              <c:tx>
                <c:rich>
                  <a:bodyPr/>
                  <a:lstStyle/>
                  <a:p>
                    <a:r>
                      <a:rPr lang="en-US" dirty="0"/>
                      <a:t>Comedy</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435-4D69-A976-B9F9EF7CABF8}"/>
                </c:ext>
              </c:extLst>
            </c:dLbl>
            <c:dLbl>
              <c:idx val="2"/>
              <c:tx>
                <c:rich>
                  <a:bodyPr/>
                  <a:lstStyle/>
                  <a:p>
                    <a:r>
                      <a:rPr lang="en-US" baseline="0" dirty="0"/>
                      <a:t>Drama</a:t>
                    </a:r>
                    <a:endParaRPr lang="en-US" dirty="0"/>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435-4D69-A976-B9F9EF7CABF8}"/>
                </c:ext>
              </c:extLst>
            </c:dLbl>
            <c:dLbl>
              <c:idx val="3"/>
              <c:tx>
                <c:rich>
                  <a:bodyPr/>
                  <a:lstStyle/>
                  <a:p>
                    <a:r>
                      <a:rPr lang="en-US" dirty="0"/>
                      <a:t>Horror</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435-4D69-A976-B9F9EF7CABF8}"/>
                </c:ext>
              </c:extLst>
            </c:dLbl>
            <c:dLbl>
              <c:idx val="4"/>
              <c:tx>
                <c:rich>
                  <a:bodyPr/>
                  <a:lstStyle/>
                  <a:p>
                    <a:r>
                      <a:rPr lang="en-US" dirty="0"/>
                      <a:t>Sci-Fi</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435-4D69-A976-B9F9EF7CABF8}"/>
                </c:ext>
              </c:extLst>
            </c:dLbl>
            <c:dLbl>
              <c:idx val="5"/>
              <c:tx>
                <c:rich>
                  <a:bodyPr/>
                  <a:lstStyle/>
                  <a:p>
                    <a:r>
                      <a:rPr lang="en-US" baseline="0" dirty="0"/>
                      <a:t>Family </a:t>
                    </a:r>
                    <a:endParaRPr lang="en-US" dirty="0"/>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435-4D69-A976-B9F9EF7CABF8}"/>
                </c:ext>
              </c:extLst>
            </c:dLbl>
            <c:dLbl>
              <c:idx val="6"/>
              <c:tx>
                <c:rich>
                  <a:bodyPr/>
                  <a:lstStyle/>
                  <a:p>
                    <a:fld id="{1BC5710F-B860-490A-BBBE-92940F13B6C3}" type="CATEGORYNAME">
                      <a:rPr lang="en-US" smtClean="0"/>
                      <a:pPr/>
                      <a:t>[CATEGORY NAME]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8435-4D69-A976-B9F9EF7CABF8}"/>
                </c:ext>
              </c:extLst>
            </c:dLbl>
            <c:dLbl>
              <c:idx val="7"/>
              <c:tx>
                <c:rich>
                  <a:bodyPr/>
                  <a:lstStyle/>
                  <a:p>
                    <a:r>
                      <a:rPr lang="en-US" dirty="0"/>
                      <a:t># Voted Users</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435-4D69-A976-B9F9EF7CABF8}"/>
                </c:ext>
              </c:extLst>
            </c:dLbl>
            <c:dLbl>
              <c:idx val="8"/>
              <c:tx>
                <c:rich>
                  <a:bodyPr/>
                  <a:lstStyle/>
                  <a:p>
                    <a:r>
                      <a:rPr lang="en-US" dirty="0"/>
                      <a:t># Users for Reviews</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435-4D69-A976-B9F9EF7CABF8}"/>
                </c:ext>
              </c:extLst>
            </c:dLbl>
            <c:dLbl>
              <c:idx val="9"/>
              <c:tx>
                <c:rich>
                  <a:bodyPr/>
                  <a:lstStyle/>
                  <a:p>
                    <a:fld id="{B0F9EF7F-28AD-4125-8776-ADFA7A19A482}" type="CATEGORYNAME">
                      <a:rPr lang="en-US" smtClean="0"/>
                      <a:pPr/>
                      <a:t>[CATEGORY NAME]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8435-4D69-A976-B9F9EF7CABF8}"/>
                </c:ext>
              </c:extLst>
            </c:dLbl>
            <c:dLbl>
              <c:idx val="10"/>
              <c:tx>
                <c:rich>
                  <a:bodyPr/>
                  <a:lstStyle/>
                  <a:p>
                    <a:r>
                      <a:rPr lang="en-US" dirty="0"/>
                      <a:t>IMDB Score</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435-4D69-A976-B9F9EF7CABF8}"/>
                </c:ext>
              </c:extLst>
            </c:dLbl>
            <c:spPr>
              <a:noFill/>
              <a:ln>
                <a:noFill/>
              </a:ln>
              <a:effectLst/>
            </c:spPr>
            <c:txPr>
              <a:bodyPr rot="-5400000" vert="horz" wrap="square" lIns="38100" tIns="19050" rIns="38100" bIns="19050" anchor="ctr">
                <a:spAutoFit/>
              </a:bodyPr>
              <a:lstStyle/>
              <a:p>
                <a:pPr>
                  <a:defRPr sz="700"/>
                </a:pPr>
                <a:endParaRPr lang="en-US"/>
              </a:p>
            </c:txPr>
            <c:showLegendKey val="0"/>
            <c:showVal val="1"/>
            <c:showCatName val="1"/>
            <c:showSerName val="0"/>
            <c:showPercent val="0"/>
            <c:showBubbleSize val="0"/>
            <c:showLeaderLines val="0"/>
            <c:extLst>
              <c:ext xmlns:c15="http://schemas.microsoft.com/office/drawing/2012/chart" uri="{CE6537A1-D6FC-4f65-9D91-7224C49458BB}">
                <c15:showLeaderLines val="1"/>
              </c:ext>
            </c:extLst>
          </c:dLbls>
          <c:cat>
            <c:strRef>
              <c:f>'Linear regression_Final'!$B$97:$B$107</c:f>
              <c:strCache>
                <c:ptCount val="11"/>
                <c:pt idx="0">
                  <c:v>LN_Budget</c:v>
                </c:pt>
                <c:pt idx="1">
                  <c:v>Comedy</c:v>
                </c:pt>
                <c:pt idx="2">
                  <c:v>Drama</c:v>
                </c:pt>
                <c:pt idx="3">
                  <c:v>Horror</c:v>
                </c:pt>
                <c:pt idx="4">
                  <c:v>Sci-Fi</c:v>
                </c:pt>
                <c:pt idx="5">
                  <c:v>Family</c:v>
                </c:pt>
                <c:pt idx="6">
                  <c:v>Thriller</c:v>
                </c:pt>
                <c:pt idx="7">
                  <c:v>Num_Voted_Users</c:v>
                </c:pt>
                <c:pt idx="8">
                  <c:v>Num_User_for_Reviews</c:v>
                </c:pt>
                <c:pt idx="9">
                  <c:v>R</c:v>
                </c:pt>
                <c:pt idx="10">
                  <c:v>IMDB_Score</c:v>
                </c:pt>
              </c:strCache>
            </c:strRef>
          </c:cat>
          <c:val>
            <c:numRef>
              <c:f>'Linear regression_Final'!$C$97:$C$107</c:f>
              <c:numCache>
                <c:formatCode>0.000</c:formatCode>
                <c:ptCount val="11"/>
                <c:pt idx="0">
                  <c:v>0.5192560804388674</c:v>
                </c:pt>
                <c:pt idx="1">
                  <c:v>0.10273752064804981</c:v>
                </c:pt>
                <c:pt idx="2">
                  <c:v>-5.7328313436326099E-2</c:v>
                </c:pt>
                <c:pt idx="3">
                  <c:v>9.6750193581316493E-2</c:v>
                </c:pt>
                <c:pt idx="4">
                  <c:v>-5.1309102242038995E-2</c:v>
                </c:pt>
                <c:pt idx="5">
                  <c:v>6.6619119338291441E-2</c:v>
                </c:pt>
                <c:pt idx="6">
                  <c:v>6.1652026963381949E-2</c:v>
                </c:pt>
                <c:pt idx="7">
                  <c:v>8.4761588239817789E-2</c:v>
                </c:pt>
                <c:pt idx="8">
                  <c:v>0.15786484437594692</c:v>
                </c:pt>
                <c:pt idx="9">
                  <c:v>-0.12045815145835029</c:v>
                </c:pt>
                <c:pt idx="10">
                  <c:v>0.12935473599099337</c:v>
                </c:pt>
              </c:numCache>
            </c:numRef>
          </c:val>
          <c:extLst>
            <c:ext xmlns:c16="http://schemas.microsoft.com/office/drawing/2014/chart" uri="{C3380CC4-5D6E-409C-BE32-E72D297353CC}">
              <c16:uniqueId val="{00000000-8435-4D69-A976-B9F9EF7CABF8}"/>
            </c:ext>
          </c:extLst>
        </c:ser>
        <c:dLbls>
          <c:showLegendKey val="0"/>
          <c:showVal val="0"/>
          <c:showCatName val="0"/>
          <c:showSerName val="0"/>
          <c:showPercent val="0"/>
          <c:showBubbleSize val="0"/>
        </c:dLbls>
        <c:gapWidth val="60"/>
        <c:overlap val="-30"/>
        <c:axId val="585110944"/>
        <c:axId val="585111728"/>
      </c:barChart>
      <c:catAx>
        <c:axId val="585110944"/>
        <c:scaling>
          <c:orientation val="minMax"/>
        </c:scaling>
        <c:delete val="0"/>
        <c:axPos val="b"/>
        <c:numFmt formatCode="General" sourceLinked="0"/>
        <c:majorTickMark val="cross"/>
        <c:minorTickMark val="none"/>
        <c:tickLblPos val="none"/>
        <c:txPr>
          <a:bodyPr rot="0" vert="horz"/>
          <a:lstStyle/>
          <a:p>
            <a:pPr>
              <a:defRPr sz="700"/>
            </a:pPr>
            <a:endParaRPr lang="en-US"/>
          </a:p>
        </c:txPr>
        <c:crossAx val="585111728"/>
        <c:crosses val="autoZero"/>
        <c:auto val="1"/>
        <c:lblAlgn val="ctr"/>
        <c:lblOffset val="100"/>
        <c:noMultiLvlLbl val="0"/>
      </c:catAx>
      <c:valAx>
        <c:axId val="585111728"/>
        <c:scaling>
          <c:orientation val="minMax"/>
        </c:scaling>
        <c:delete val="0"/>
        <c:axPos val="l"/>
        <c:title>
          <c:tx>
            <c:rich>
              <a:bodyPr/>
              <a:lstStyle/>
              <a:p>
                <a:pPr>
                  <a:defRPr sz="800" b="1">
                    <a:latin typeface="Arial"/>
                    <a:ea typeface="Arial"/>
                    <a:cs typeface="Arial"/>
                  </a:defRPr>
                </a:pPr>
                <a:r>
                  <a:rPr lang="en-US" dirty="0"/>
                  <a:t>Standardized coefficients</a:t>
                </a:r>
              </a:p>
            </c:rich>
          </c:tx>
          <c:overlay val="0"/>
        </c:title>
        <c:numFmt formatCode="General" sourceLinked="0"/>
        <c:majorTickMark val="cross"/>
        <c:minorTickMark val="none"/>
        <c:tickLblPos val="nextTo"/>
        <c:txPr>
          <a:bodyPr/>
          <a:lstStyle/>
          <a:p>
            <a:pPr>
              <a:defRPr sz="700"/>
            </a:pPr>
            <a:endParaRPr lang="en-US"/>
          </a:p>
        </c:txPr>
        <c:crossAx val="585110944"/>
        <c:crosses val="autoZero"/>
        <c:crossBetween val="between"/>
      </c:valAx>
      <c:spPr>
        <a:ln>
          <a:solidFill>
            <a:srgbClr val="C0C0C0"/>
          </a:solidFill>
          <a:prstDash val="solid"/>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00" b="1">
                <a:latin typeface="Arial"/>
                <a:ea typeface="Arial"/>
                <a:cs typeface="Arial"/>
              </a:defRPr>
            </a:pPr>
            <a:r>
              <a:rPr lang="en-US" dirty="0"/>
              <a:t>LN</a:t>
            </a:r>
            <a:r>
              <a:rPr lang="en-US" baseline="0" dirty="0"/>
              <a:t> T</a:t>
            </a:r>
            <a:r>
              <a:rPr lang="en-US" dirty="0"/>
              <a:t>icket</a:t>
            </a:r>
            <a:r>
              <a:rPr lang="en-US" baseline="0" dirty="0"/>
              <a:t> </a:t>
            </a:r>
            <a:r>
              <a:rPr lang="en-US" dirty="0"/>
              <a:t>Sales</a:t>
            </a:r>
          </a:p>
        </c:rich>
      </c:tx>
      <c:layout>
        <c:manualLayout>
          <c:xMode val="edge"/>
          <c:yMode val="edge"/>
          <c:x val="0.40424171544704873"/>
          <c:y val="0.14942528735632182"/>
        </c:manualLayout>
      </c:layout>
      <c:overlay val="0"/>
    </c:title>
    <c:autoTitleDeleted val="0"/>
    <c:plotArea>
      <c:layout/>
      <c:barChart>
        <c:barDir val="col"/>
        <c:grouping val="clustered"/>
        <c:varyColors val="0"/>
        <c:ser>
          <c:idx val="0"/>
          <c:order val="0"/>
          <c:spPr>
            <a:solidFill>
              <a:srgbClr val="3266FF"/>
            </a:solidFill>
            <a:ln>
              <a:solidFill>
                <a:srgbClr val="000000"/>
              </a:solidFill>
              <a:prstDash val="solid"/>
            </a:ln>
          </c:spPr>
          <c:invertIfNegative val="0"/>
          <c:dLbls>
            <c:dLbl>
              <c:idx val="0"/>
              <c:tx>
                <c:rich>
                  <a:bodyPr/>
                  <a:lstStyle/>
                  <a:p>
                    <a:r>
                      <a:rPr lang="en-US" dirty="0"/>
                      <a:t>Budget</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435-4D69-A976-B9F9EF7CABF8}"/>
                </c:ext>
              </c:extLst>
            </c:dLbl>
            <c:dLbl>
              <c:idx val="1"/>
              <c:tx>
                <c:rich>
                  <a:bodyPr/>
                  <a:lstStyle/>
                  <a:p>
                    <a:r>
                      <a:rPr lang="en-US" dirty="0"/>
                      <a:t>Comedy</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435-4D69-A976-B9F9EF7CABF8}"/>
                </c:ext>
              </c:extLst>
            </c:dLbl>
            <c:dLbl>
              <c:idx val="2"/>
              <c:tx>
                <c:rich>
                  <a:bodyPr/>
                  <a:lstStyle/>
                  <a:p>
                    <a:r>
                      <a:rPr lang="en-US" baseline="0" dirty="0"/>
                      <a:t>Drama</a:t>
                    </a:r>
                    <a:endParaRPr lang="en-US" dirty="0"/>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435-4D69-A976-B9F9EF7CABF8}"/>
                </c:ext>
              </c:extLst>
            </c:dLbl>
            <c:dLbl>
              <c:idx val="3"/>
              <c:tx>
                <c:rich>
                  <a:bodyPr/>
                  <a:lstStyle/>
                  <a:p>
                    <a:r>
                      <a:rPr lang="en-US" dirty="0"/>
                      <a:t>Horror</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435-4D69-A976-B9F9EF7CABF8}"/>
                </c:ext>
              </c:extLst>
            </c:dLbl>
            <c:dLbl>
              <c:idx val="4"/>
              <c:tx>
                <c:rich>
                  <a:bodyPr/>
                  <a:lstStyle/>
                  <a:p>
                    <a:r>
                      <a:rPr lang="en-US" dirty="0"/>
                      <a:t>Sci-Fi</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435-4D69-A976-B9F9EF7CABF8}"/>
                </c:ext>
              </c:extLst>
            </c:dLbl>
            <c:dLbl>
              <c:idx val="5"/>
              <c:tx>
                <c:rich>
                  <a:bodyPr/>
                  <a:lstStyle/>
                  <a:p>
                    <a:r>
                      <a:rPr lang="en-US" baseline="0" dirty="0"/>
                      <a:t>Family </a:t>
                    </a:r>
                    <a:endParaRPr lang="en-US" dirty="0"/>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435-4D69-A976-B9F9EF7CABF8}"/>
                </c:ext>
              </c:extLst>
            </c:dLbl>
            <c:dLbl>
              <c:idx val="6"/>
              <c:tx>
                <c:rich>
                  <a:bodyPr/>
                  <a:lstStyle/>
                  <a:p>
                    <a:fld id="{1BC5710F-B860-490A-BBBE-92940F13B6C3}" type="CATEGORYNAME">
                      <a:rPr lang="en-US" smtClean="0"/>
                      <a:pPr/>
                      <a:t>[CATEGORY NAME]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8435-4D69-A976-B9F9EF7CABF8}"/>
                </c:ext>
              </c:extLst>
            </c:dLbl>
            <c:dLbl>
              <c:idx val="7"/>
              <c:tx>
                <c:rich>
                  <a:bodyPr/>
                  <a:lstStyle/>
                  <a:p>
                    <a:r>
                      <a:rPr lang="en-US" dirty="0"/>
                      <a:t># Voted Users</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435-4D69-A976-B9F9EF7CABF8}"/>
                </c:ext>
              </c:extLst>
            </c:dLbl>
            <c:dLbl>
              <c:idx val="8"/>
              <c:tx>
                <c:rich>
                  <a:bodyPr/>
                  <a:lstStyle/>
                  <a:p>
                    <a:r>
                      <a:rPr lang="en-US" dirty="0"/>
                      <a:t># Users for Reviews</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435-4D69-A976-B9F9EF7CABF8}"/>
                </c:ext>
              </c:extLst>
            </c:dLbl>
            <c:dLbl>
              <c:idx val="9"/>
              <c:tx>
                <c:rich>
                  <a:bodyPr/>
                  <a:lstStyle/>
                  <a:p>
                    <a:fld id="{B0F9EF7F-28AD-4125-8776-ADFA7A19A482}" type="CATEGORYNAME">
                      <a:rPr lang="en-US" smtClean="0"/>
                      <a:pPr/>
                      <a:t>[CATEGORY NAME]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8435-4D69-A976-B9F9EF7CABF8}"/>
                </c:ext>
              </c:extLst>
            </c:dLbl>
            <c:dLbl>
              <c:idx val="10"/>
              <c:tx>
                <c:rich>
                  <a:bodyPr/>
                  <a:lstStyle/>
                  <a:p>
                    <a:r>
                      <a:rPr lang="en-US" dirty="0"/>
                      <a:t>IMDB Score</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435-4D69-A976-B9F9EF7CABF8}"/>
                </c:ext>
              </c:extLst>
            </c:dLbl>
            <c:spPr>
              <a:noFill/>
              <a:ln>
                <a:noFill/>
              </a:ln>
              <a:effectLst/>
            </c:spPr>
            <c:txPr>
              <a:bodyPr rot="-5400000" vert="horz" wrap="square" lIns="38100" tIns="19050" rIns="38100" bIns="19050" anchor="ctr">
                <a:spAutoFit/>
              </a:bodyPr>
              <a:lstStyle/>
              <a:p>
                <a:pPr>
                  <a:defRPr sz="700"/>
                </a:pPr>
                <a:endParaRPr lang="en-US"/>
              </a:p>
            </c:txPr>
            <c:showLegendKey val="0"/>
            <c:showVal val="1"/>
            <c:showCatName val="1"/>
            <c:showSerName val="0"/>
            <c:showPercent val="0"/>
            <c:showBubbleSize val="0"/>
            <c:showLeaderLines val="0"/>
            <c:extLst>
              <c:ext xmlns:c15="http://schemas.microsoft.com/office/drawing/2012/chart" uri="{CE6537A1-D6FC-4f65-9D91-7224C49458BB}">
                <c15:showLeaderLines val="1"/>
              </c:ext>
            </c:extLst>
          </c:dLbls>
          <c:cat>
            <c:strRef>
              <c:f>'Linear regression_Final'!$B$97:$B$107</c:f>
              <c:strCache>
                <c:ptCount val="11"/>
                <c:pt idx="0">
                  <c:v>LN_Budget</c:v>
                </c:pt>
                <c:pt idx="1">
                  <c:v>Comedy</c:v>
                </c:pt>
                <c:pt idx="2">
                  <c:v>Drama</c:v>
                </c:pt>
                <c:pt idx="3">
                  <c:v>Horror</c:v>
                </c:pt>
                <c:pt idx="4">
                  <c:v>Sci-Fi</c:v>
                </c:pt>
                <c:pt idx="5">
                  <c:v>Family</c:v>
                </c:pt>
                <c:pt idx="6">
                  <c:v>Thriller</c:v>
                </c:pt>
                <c:pt idx="7">
                  <c:v>Num_Voted_Users</c:v>
                </c:pt>
                <c:pt idx="8">
                  <c:v>Num_User_for_Reviews</c:v>
                </c:pt>
                <c:pt idx="9">
                  <c:v>R</c:v>
                </c:pt>
                <c:pt idx="10">
                  <c:v>IMDB_Score</c:v>
                </c:pt>
              </c:strCache>
            </c:strRef>
          </c:cat>
          <c:val>
            <c:numRef>
              <c:f>'Linear regression_Final'!$C$97:$C$107</c:f>
              <c:numCache>
                <c:formatCode>0.000</c:formatCode>
                <c:ptCount val="11"/>
                <c:pt idx="0">
                  <c:v>0.5192560804388674</c:v>
                </c:pt>
                <c:pt idx="1">
                  <c:v>0.10273752064804981</c:v>
                </c:pt>
                <c:pt idx="2">
                  <c:v>-5.7328313436326099E-2</c:v>
                </c:pt>
                <c:pt idx="3">
                  <c:v>9.6750193581316493E-2</c:v>
                </c:pt>
                <c:pt idx="4">
                  <c:v>-5.1309102242038995E-2</c:v>
                </c:pt>
                <c:pt idx="5">
                  <c:v>6.6619119338291441E-2</c:v>
                </c:pt>
                <c:pt idx="6">
                  <c:v>6.1652026963381949E-2</c:v>
                </c:pt>
                <c:pt idx="7">
                  <c:v>8.4761588239817789E-2</c:v>
                </c:pt>
                <c:pt idx="8">
                  <c:v>0.15786484437594692</c:v>
                </c:pt>
                <c:pt idx="9">
                  <c:v>-0.12045815145835029</c:v>
                </c:pt>
                <c:pt idx="10">
                  <c:v>0.12935473599099337</c:v>
                </c:pt>
              </c:numCache>
            </c:numRef>
          </c:val>
          <c:extLst>
            <c:ext xmlns:c16="http://schemas.microsoft.com/office/drawing/2014/chart" uri="{C3380CC4-5D6E-409C-BE32-E72D297353CC}">
              <c16:uniqueId val="{00000000-8435-4D69-A976-B9F9EF7CABF8}"/>
            </c:ext>
          </c:extLst>
        </c:ser>
        <c:dLbls>
          <c:showLegendKey val="0"/>
          <c:showVal val="0"/>
          <c:showCatName val="0"/>
          <c:showSerName val="0"/>
          <c:showPercent val="0"/>
          <c:showBubbleSize val="0"/>
        </c:dLbls>
        <c:gapWidth val="60"/>
        <c:overlap val="-30"/>
        <c:axId val="585110944"/>
        <c:axId val="585111728"/>
      </c:barChart>
      <c:catAx>
        <c:axId val="585110944"/>
        <c:scaling>
          <c:orientation val="minMax"/>
        </c:scaling>
        <c:delete val="0"/>
        <c:axPos val="b"/>
        <c:numFmt formatCode="General" sourceLinked="0"/>
        <c:majorTickMark val="cross"/>
        <c:minorTickMark val="none"/>
        <c:tickLblPos val="none"/>
        <c:txPr>
          <a:bodyPr rot="0" vert="horz"/>
          <a:lstStyle/>
          <a:p>
            <a:pPr>
              <a:defRPr sz="700"/>
            </a:pPr>
            <a:endParaRPr lang="en-US"/>
          </a:p>
        </c:txPr>
        <c:crossAx val="585111728"/>
        <c:crosses val="autoZero"/>
        <c:auto val="1"/>
        <c:lblAlgn val="ctr"/>
        <c:lblOffset val="100"/>
        <c:noMultiLvlLbl val="0"/>
      </c:catAx>
      <c:valAx>
        <c:axId val="585111728"/>
        <c:scaling>
          <c:orientation val="minMax"/>
        </c:scaling>
        <c:delete val="0"/>
        <c:axPos val="l"/>
        <c:title>
          <c:tx>
            <c:rich>
              <a:bodyPr/>
              <a:lstStyle/>
              <a:p>
                <a:pPr>
                  <a:defRPr sz="800" b="1">
                    <a:latin typeface="Arial"/>
                    <a:ea typeface="Arial"/>
                    <a:cs typeface="Arial"/>
                  </a:defRPr>
                </a:pPr>
                <a:r>
                  <a:rPr lang="en-US" dirty="0"/>
                  <a:t>Standardized coefficients</a:t>
                </a:r>
              </a:p>
            </c:rich>
          </c:tx>
          <c:overlay val="0"/>
        </c:title>
        <c:numFmt formatCode="General" sourceLinked="0"/>
        <c:majorTickMark val="cross"/>
        <c:minorTickMark val="none"/>
        <c:tickLblPos val="nextTo"/>
        <c:txPr>
          <a:bodyPr/>
          <a:lstStyle/>
          <a:p>
            <a:pPr>
              <a:defRPr sz="700"/>
            </a:pPr>
            <a:endParaRPr lang="en-US"/>
          </a:p>
        </c:txPr>
        <c:crossAx val="585110944"/>
        <c:crosses val="autoZero"/>
        <c:crossBetween val="between"/>
      </c:valAx>
      <c:spPr>
        <a:ln>
          <a:solidFill>
            <a:srgbClr val="C0C0C0"/>
          </a:solidFill>
          <a:prstDash val="solid"/>
        </a:ln>
      </c:spPr>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36F01A-8BFB-4798-A626-964D8E2631FA}" type="datetimeFigureOut">
              <a:rPr lang="en-US" smtClean="0"/>
              <a:t>10/3/2016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16AAAF-A3E5-4C67-A764-C0DE7EC9B1B4}" type="slidenum">
              <a:rPr lang="en-US" smtClean="0"/>
              <a:t>‹#›</a:t>
            </a:fld>
            <a:endParaRPr lang="en-US" dirty="0"/>
          </a:p>
        </p:txBody>
      </p:sp>
    </p:spTree>
    <p:extLst>
      <p:ext uri="{BB962C8B-B14F-4D97-AF65-F5344CB8AC3E}">
        <p14:creationId xmlns:p14="http://schemas.microsoft.com/office/powerpoint/2010/main" val="948040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p:txBody>
      </p:sp>
      <p:sp>
        <p:nvSpPr>
          <p:cNvPr id="4" name="Slide Number Placeholder 3"/>
          <p:cNvSpPr>
            <a:spLocks noGrp="1"/>
          </p:cNvSpPr>
          <p:nvPr>
            <p:ph type="sldNum" sz="quarter" idx="10"/>
          </p:nvPr>
        </p:nvSpPr>
        <p:spPr/>
        <p:txBody>
          <a:bodyPr/>
          <a:lstStyle/>
          <a:p>
            <a:fld id="{D416AAAF-A3E5-4C67-A764-C0DE7EC9B1B4}" type="slidenum">
              <a:rPr lang="en-US" smtClean="0"/>
              <a:t>1</a:t>
            </a:fld>
            <a:endParaRPr lang="en-US" dirty="0"/>
          </a:p>
        </p:txBody>
      </p:sp>
    </p:spTree>
    <p:extLst>
      <p:ext uri="{BB962C8B-B14F-4D97-AF65-F5344CB8AC3E}">
        <p14:creationId xmlns:p14="http://schemas.microsoft.com/office/powerpoint/2010/main" val="3561424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Karthik</a:t>
            </a:r>
          </a:p>
        </p:txBody>
      </p:sp>
      <p:sp>
        <p:nvSpPr>
          <p:cNvPr id="4" name="Slide Number Placeholder 3"/>
          <p:cNvSpPr>
            <a:spLocks noGrp="1"/>
          </p:cNvSpPr>
          <p:nvPr>
            <p:ph type="sldNum" sz="quarter" idx="10"/>
          </p:nvPr>
        </p:nvSpPr>
        <p:spPr/>
        <p:txBody>
          <a:bodyPr/>
          <a:lstStyle/>
          <a:p>
            <a:fld id="{D416AAAF-A3E5-4C67-A764-C0DE7EC9B1B4}" type="slidenum">
              <a:rPr lang="en-US" smtClean="0"/>
              <a:t>10</a:t>
            </a:fld>
            <a:endParaRPr lang="en-US" dirty="0"/>
          </a:p>
        </p:txBody>
      </p:sp>
    </p:spTree>
    <p:extLst>
      <p:ext uri="{BB962C8B-B14F-4D97-AF65-F5344CB8AC3E}">
        <p14:creationId xmlns:p14="http://schemas.microsoft.com/office/powerpoint/2010/main" val="3118858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Karthik</a:t>
            </a:r>
          </a:p>
        </p:txBody>
      </p:sp>
      <p:sp>
        <p:nvSpPr>
          <p:cNvPr id="4" name="Slide Number Placeholder 3"/>
          <p:cNvSpPr>
            <a:spLocks noGrp="1"/>
          </p:cNvSpPr>
          <p:nvPr>
            <p:ph type="sldNum" sz="quarter" idx="10"/>
          </p:nvPr>
        </p:nvSpPr>
        <p:spPr/>
        <p:txBody>
          <a:bodyPr/>
          <a:lstStyle/>
          <a:p>
            <a:fld id="{D416AAAF-A3E5-4C67-A764-C0DE7EC9B1B4}" type="slidenum">
              <a:rPr lang="en-US" smtClean="0"/>
              <a:t>11</a:t>
            </a:fld>
            <a:endParaRPr lang="en-US" dirty="0"/>
          </a:p>
        </p:txBody>
      </p:sp>
    </p:spTree>
    <p:extLst>
      <p:ext uri="{BB962C8B-B14F-4D97-AF65-F5344CB8AC3E}">
        <p14:creationId xmlns:p14="http://schemas.microsoft.com/office/powerpoint/2010/main" val="3240425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Karthik 3:00</a:t>
            </a:r>
          </a:p>
        </p:txBody>
      </p:sp>
      <p:sp>
        <p:nvSpPr>
          <p:cNvPr id="4" name="Slide Number Placeholder 3"/>
          <p:cNvSpPr>
            <a:spLocks noGrp="1"/>
          </p:cNvSpPr>
          <p:nvPr>
            <p:ph type="sldNum" sz="quarter" idx="10"/>
          </p:nvPr>
        </p:nvSpPr>
        <p:spPr/>
        <p:txBody>
          <a:bodyPr/>
          <a:lstStyle/>
          <a:p>
            <a:fld id="{D416AAAF-A3E5-4C67-A764-C0DE7EC9B1B4}" type="slidenum">
              <a:rPr lang="en-US" smtClean="0"/>
              <a:t>12</a:t>
            </a:fld>
            <a:endParaRPr lang="en-US" dirty="0"/>
          </a:p>
        </p:txBody>
      </p:sp>
    </p:spTree>
    <p:extLst>
      <p:ext uri="{BB962C8B-B14F-4D97-AF65-F5344CB8AC3E}">
        <p14:creationId xmlns:p14="http://schemas.microsoft.com/office/powerpoint/2010/main" val="2628287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Noreen</a:t>
            </a:r>
          </a:p>
        </p:txBody>
      </p:sp>
      <p:sp>
        <p:nvSpPr>
          <p:cNvPr id="4" name="Slide Number Placeholder 3"/>
          <p:cNvSpPr>
            <a:spLocks noGrp="1"/>
          </p:cNvSpPr>
          <p:nvPr>
            <p:ph type="sldNum" sz="quarter" idx="10"/>
          </p:nvPr>
        </p:nvSpPr>
        <p:spPr/>
        <p:txBody>
          <a:bodyPr/>
          <a:lstStyle/>
          <a:p>
            <a:fld id="{D416AAAF-A3E5-4C67-A764-C0DE7EC9B1B4}" type="slidenum">
              <a:rPr lang="en-US" smtClean="0"/>
              <a:t>13</a:t>
            </a:fld>
            <a:endParaRPr lang="en-US" dirty="0"/>
          </a:p>
        </p:txBody>
      </p:sp>
    </p:spTree>
    <p:extLst>
      <p:ext uri="{BB962C8B-B14F-4D97-AF65-F5344CB8AC3E}">
        <p14:creationId xmlns:p14="http://schemas.microsoft.com/office/powerpoint/2010/main" val="2195730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t>After</a:t>
            </a:r>
            <a:r>
              <a:rPr lang="en-US" i="1" baseline="0" dirty="0"/>
              <a:t> running both regressions and identifying exactly which variables are considered statistically significant towards our goal of predicting whether or not a film would gross over $100 M, we decided to test our model against a sample of recent releases.</a:t>
            </a:r>
          </a:p>
          <a:p>
            <a:pPr marL="0" marR="0" indent="0" algn="l" defTabSz="914400" rtl="0" eaLnBrk="1" fontAlgn="auto" latinLnBrk="0" hangingPunct="1">
              <a:lnSpc>
                <a:spcPct val="100000"/>
              </a:lnSpc>
              <a:spcBef>
                <a:spcPts val="0"/>
              </a:spcBef>
              <a:spcAft>
                <a:spcPts val="0"/>
              </a:spcAft>
              <a:buClrTx/>
              <a:buSzTx/>
              <a:buFontTx/>
              <a:buNone/>
              <a:tabLst/>
              <a:defRPr/>
            </a:pPr>
            <a:r>
              <a:rPr lang="en-US" i="1" baseline="0" dirty="0"/>
              <a:t>Here are 5 fourth quarter releases for Sony Picture Studios from last year and their various significant factors, as determined by the models.  As you can see on the right hand side, when compared to the actual gross revenue/blockbuster qualification, we were able to successfully predict whether or not the movie was going to be a blockbuster.     </a:t>
            </a:r>
            <a:endParaRPr lang="en-US" i="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In</a:t>
            </a:r>
            <a:r>
              <a:rPr lang="en-US" i="1" baseline="0" dirty="0"/>
              <a:t> looking at just one major studio’s releases in Quarter 4 last year, we can see how effective the model is in predicting whether or not a movie will be a blockbuster. Listing only the variables that the regression accounts for, the model derives an outcome of “YES” or “NO” for the blockbuster prediction. Comparing it to the actual ticket sale figures, we were 5 out of 5.</a:t>
            </a:r>
            <a:endParaRPr lang="en-US" i="1" dirty="0"/>
          </a:p>
        </p:txBody>
      </p:sp>
      <p:sp>
        <p:nvSpPr>
          <p:cNvPr id="4" name="Slide Number Placeholder 3"/>
          <p:cNvSpPr>
            <a:spLocks noGrp="1"/>
          </p:cNvSpPr>
          <p:nvPr>
            <p:ph type="sldNum" sz="quarter" idx="10"/>
          </p:nvPr>
        </p:nvSpPr>
        <p:spPr/>
        <p:txBody>
          <a:bodyPr/>
          <a:lstStyle/>
          <a:p>
            <a:fld id="{D416AAAF-A3E5-4C67-A764-C0DE7EC9B1B4}" type="slidenum">
              <a:rPr lang="en-US" smtClean="0"/>
              <a:t>14</a:t>
            </a:fld>
            <a:endParaRPr lang="en-US" dirty="0"/>
          </a:p>
        </p:txBody>
      </p:sp>
    </p:spTree>
    <p:extLst>
      <p:ext uri="{BB962C8B-B14F-4D97-AF65-F5344CB8AC3E}">
        <p14:creationId xmlns:p14="http://schemas.microsoft.com/office/powerpoint/2010/main" val="614495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This sample test along with our high hit rate of 84%,</a:t>
            </a:r>
            <a:r>
              <a:rPr lang="en-US" i="0" baseline="0" dirty="0"/>
              <a:t> adjusted R squared of about 51%, and MAPE of 7.24%, gave us the confidence to narrow down the list of effective factors to the ones you see listed here on the left: the movie budget, the IMDB score, the movie genre if it was a comedy, drama, science fiction, or family movie, and the user engagement on IMDB.</a:t>
            </a:r>
            <a:endParaRPr lang="en-US" i="0" dirty="0"/>
          </a:p>
          <a:p>
            <a:pPr marL="0" marR="0" indent="0" algn="l" defTabSz="914400" rtl="0" eaLnBrk="1" fontAlgn="auto" latinLnBrk="0" hangingPunct="1">
              <a:lnSpc>
                <a:spcPct val="100000"/>
              </a:lnSpc>
              <a:spcBef>
                <a:spcPts val="0"/>
              </a:spcBef>
              <a:spcAft>
                <a:spcPts val="0"/>
              </a:spcAft>
              <a:buClrTx/>
              <a:buSzTx/>
              <a:buFontTx/>
              <a:buNone/>
              <a:tabLst/>
              <a:defRPr/>
            </a:pPr>
            <a:r>
              <a:rPr lang="en-US" i="0" dirty="0"/>
              <a:t>Once we discarded the insignificant variables as</a:t>
            </a:r>
            <a:r>
              <a:rPr lang="en-US" i="0" baseline="0" dirty="0"/>
              <a:t> shown on the right, we adjusted our mental model to identify only the significant actionable variables, realizing that factors such as cast popularity and number of faces in poster were not effective in predicting the success of a movie.  </a:t>
            </a:r>
            <a:endParaRPr lang="en-US" i="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indent="0" algn="l" defTabSz="914400" rtl="0" eaLnBrk="1" fontAlgn="auto" latinLnBrk="0" hangingPunct="1">
              <a:lnSpc>
                <a:spcPct val="100000"/>
              </a:lnSpc>
              <a:spcBef>
                <a:spcPts val="0"/>
              </a:spcBef>
              <a:spcAft>
                <a:spcPts val="0"/>
              </a:spcAft>
              <a:buClrTx/>
              <a:buSzTx/>
              <a:buFontTx/>
              <a:buNone/>
              <a:tabLst/>
              <a:defRPr/>
            </a:pPr>
            <a:r>
              <a:rPr lang="en-US" i="0" dirty="0"/>
              <a:t>Noreen 2:00</a:t>
            </a:r>
          </a:p>
        </p:txBody>
      </p:sp>
      <p:sp>
        <p:nvSpPr>
          <p:cNvPr id="4" name="Slide Number Placeholder 3"/>
          <p:cNvSpPr>
            <a:spLocks noGrp="1"/>
          </p:cNvSpPr>
          <p:nvPr>
            <p:ph type="sldNum" sz="quarter" idx="10"/>
          </p:nvPr>
        </p:nvSpPr>
        <p:spPr/>
        <p:txBody>
          <a:bodyPr/>
          <a:lstStyle/>
          <a:p>
            <a:fld id="{D416AAAF-A3E5-4C67-A764-C0DE7EC9B1B4}" type="slidenum">
              <a:rPr lang="en-US" smtClean="0"/>
              <a:t>15</a:t>
            </a:fld>
            <a:endParaRPr lang="en-US" dirty="0"/>
          </a:p>
        </p:txBody>
      </p:sp>
    </p:spTree>
    <p:extLst>
      <p:ext uri="{BB962C8B-B14F-4D97-AF65-F5344CB8AC3E}">
        <p14:creationId xmlns:p14="http://schemas.microsoft.com/office/powerpoint/2010/main" val="256644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Elizabeth</a:t>
            </a:r>
          </a:p>
        </p:txBody>
      </p:sp>
      <p:sp>
        <p:nvSpPr>
          <p:cNvPr id="4" name="Slide Number Placeholder 3"/>
          <p:cNvSpPr>
            <a:spLocks noGrp="1"/>
          </p:cNvSpPr>
          <p:nvPr>
            <p:ph type="sldNum" sz="quarter" idx="10"/>
          </p:nvPr>
        </p:nvSpPr>
        <p:spPr/>
        <p:txBody>
          <a:bodyPr/>
          <a:lstStyle/>
          <a:p>
            <a:fld id="{D416AAAF-A3E5-4C67-A764-C0DE7EC9B1B4}" type="slidenum">
              <a:rPr lang="en-US" smtClean="0"/>
              <a:t>16</a:t>
            </a:fld>
            <a:endParaRPr lang="en-US" dirty="0"/>
          </a:p>
        </p:txBody>
      </p:sp>
    </p:spTree>
    <p:extLst>
      <p:ext uri="{BB962C8B-B14F-4D97-AF65-F5344CB8AC3E}">
        <p14:creationId xmlns:p14="http://schemas.microsoft.com/office/powerpoint/2010/main" val="1322700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Elizabeth</a:t>
            </a:r>
          </a:p>
        </p:txBody>
      </p:sp>
      <p:sp>
        <p:nvSpPr>
          <p:cNvPr id="4" name="Slide Number Placeholder 3"/>
          <p:cNvSpPr>
            <a:spLocks noGrp="1"/>
          </p:cNvSpPr>
          <p:nvPr>
            <p:ph type="sldNum" sz="quarter" idx="10"/>
          </p:nvPr>
        </p:nvSpPr>
        <p:spPr/>
        <p:txBody>
          <a:bodyPr/>
          <a:lstStyle/>
          <a:p>
            <a:fld id="{D416AAAF-A3E5-4C67-A764-C0DE7EC9B1B4}" type="slidenum">
              <a:rPr lang="en-US" smtClean="0"/>
              <a:t>17</a:t>
            </a:fld>
            <a:endParaRPr lang="en-US" dirty="0"/>
          </a:p>
        </p:txBody>
      </p:sp>
    </p:spTree>
    <p:extLst>
      <p:ext uri="{BB962C8B-B14F-4D97-AF65-F5344CB8AC3E}">
        <p14:creationId xmlns:p14="http://schemas.microsoft.com/office/powerpoint/2010/main" val="774675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Brian</a:t>
            </a:r>
          </a:p>
        </p:txBody>
      </p:sp>
      <p:sp>
        <p:nvSpPr>
          <p:cNvPr id="4" name="Slide Number Placeholder 3"/>
          <p:cNvSpPr>
            <a:spLocks noGrp="1"/>
          </p:cNvSpPr>
          <p:nvPr>
            <p:ph type="sldNum" sz="quarter" idx="10"/>
          </p:nvPr>
        </p:nvSpPr>
        <p:spPr/>
        <p:txBody>
          <a:bodyPr/>
          <a:lstStyle/>
          <a:p>
            <a:fld id="{D416AAAF-A3E5-4C67-A764-C0DE7EC9B1B4}" type="slidenum">
              <a:rPr lang="en-US" smtClean="0"/>
              <a:t>2</a:t>
            </a:fld>
            <a:endParaRPr lang="en-US" dirty="0"/>
          </a:p>
        </p:txBody>
      </p:sp>
    </p:spTree>
    <p:extLst>
      <p:ext uri="{BB962C8B-B14F-4D97-AF65-F5344CB8AC3E}">
        <p14:creationId xmlns:p14="http://schemas.microsoft.com/office/powerpoint/2010/main" val="1543777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t>
            </a:r>
          </a:p>
        </p:txBody>
      </p:sp>
      <p:sp>
        <p:nvSpPr>
          <p:cNvPr id="4" name="Slide Number Placeholder 3"/>
          <p:cNvSpPr>
            <a:spLocks noGrp="1"/>
          </p:cNvSpPr>
          <p:nvPr>
            <p:ph type="sldNum" sz="quarter" idx="10"/>
          </p:nvPr>
        </p:nvSpPr>
        <p:spPr/>
        <p:txBody>
          <a:bodyPr/>
          <a:lstStyle/>
          <a:p>
            <a:fld id="{D416AAAF-A3E5-4C67-A764-C0DE7EC9B1B4}" type="slidenum">
              <a:rPr lang="en-US" smtClean="0"/>
              <a:t>3</a:t>
            </a:fld>
            <a:endParaRPr lang="en-US" dirty="0"/>
          </a:p>
        </p:txBody>
      </p:sp>
    </p:spTree>
    <p:extLst>
      <p:ext uri="{BB962C8B-B14F-4D97-AF65-F5344CB8AC3E}">
        <p14:creationId xmlns:p14="http://schemas.microsoft.com/office/powerpoint/2010/main" val="3941303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Brian 1:15</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Hypothesis:</a:t>
            </a:r>
            <a:r>
              <a:rPr lang="en-US" i="1" baseline="0" dirty="0"/>
              <a:t> Movie production companies can predict revenues through careful selection of specific variables</a:t>
            </a:r>
            <a:endParaRPr lang="en-US" i="1" dirty="0"/>
          </a:p>
        </p:txBody>
      </p:sp>
      <p:sp>
        <p:nvSpPr>
          <p:cNvPr id="4" name="Slide Number Placeholder 3"/>
          <p:cNvSpPr>
            <a:spLocks noGrp="1"/>
          </p:cNvSpPr>
          <p:nvPr>
            <p:ph type="sldNum" sz="quarter" idx="10"/>
          </p:nvPr>
        </p:nvSpPr>
        <p:spPr/>
        <p:txBody>
          <a:bodyPr/>
          <a:lstStyle/>
          <a:p>
            <a:fld id="{D416AAAF-A3E5-4C67-A764-C0DE7EC9B1B4}" type="slidenum">
              <a:rPr lang="en-US" smtClean="0"/>
              <a:t>4</a:t>
            </a:fld>
            <a:endParaRPr lang="en-US" dirty="0"/>
          </a:p>
        </p:txBody>
      </p:sp>
    </p:spTree>
    <p:extLst>
      <p:ext uri="{BB962C8B-B14F-4D97-AF65-F5344CB8AC3E}">
        <p14:creationId xmlns:p14="http://schemas.microsoft.com/office/powerpoint/2010/main" val="3445648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16AAAF-A3E5-4C67-A764-C0DE7EC9B1B4}" type="slidenum">
              <a:rPr lang="en-US" smtClean="0"/>
              <a:t>5</a:t>
            </a:fld>
            <a:endParaRPr lang="en-US" dirty="0"/>
          </a:p>
        </p:txBody>
      </p:sp>
    </p:spTree>
    <p:extLst>
      <p:ext uri="{BB962C8B-B14F-4D97-AF65-F5344CB8AC3E}">
        <p14:creationId xmlns:p14="http://schemas.microsoft.com/office/powerpoint/2010/main" val="1195617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Prior to running</a:t>
            </a:r>
            <a:r>
              <a:rPr lang="en-US" i="0" baseline="0" dirty="0"/>
              <a:t> our regressions, we created a mental model of the variable that could significantly affect ticket sales. One hypothesis was around the quantity of user reviews and the overall IMDB score. We linked “User Votes” and “IMDB Score” because we hypothesized that movies that were exceptionally good or exceptionally bad would be more likely to drive users to rate the film. With respect to budget, we expected there to be a correlation between director and budget, and actors and budget. Lastly, we hypothesized that genre and MPAA ratings would have a direct affect on the number of ticket sales. </a:t>
            </a:r>
          </a:p>
        </p:txBody>
      </p:sp>
      <p:sp>
        <p:nvSpPr>
          <p:cNvPr id="4" name="Slide Number Placeholder 3"/>
          <p:cNvSpPr>
            <a:spLocks noGrp="1"/>
          </p:cNvSpPr>
          <p:nvPr>
            <p:ph type="sldNum" sz="quarter" idx="10"/>
          </p:nvPr>
        </p:nvSpPr>
        <p:spPr/>
        <p:txBody>
          <a:bodyPr/>
          <a:lstStyle/>
          <a:p>
            <a:fld id="{D416AAAF-A3E5-4C67-A764-C0DE7EC9B1B4}" type="slidenum">
              <a:rPr lang="en-US" smtClean="0"/>
              <a:t>6</a:t>
            </a:fld>
            <a:endParaRPr lang="en-US" dirty="0"/>
          </a:p>
        </p:txBody>
      </p:sp>
    </p:spTree>
    <p:extLst>
      <p:ext uri="{BB962C8B-B14F-4D97-AF65-F5344CB8AC3E}">
        <p14:creationId xmlns:p14="http://schemas.microsoft.com/office/powerpoint/2010/main" val="3580311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a:t>
            </a:r>
          </a:p>
        </p:txBody>
      </p:sp>
      <p:sp>
        <p:nvSpPr>
          <p:cNvPr id="4" name="Slide Number Placeholder 3"/>
          <p:cNvSpPr>
            <a:spLocks noGrp="1"/>
          </p:cNvSpPr>
          <p:nvPr>
            <p:ph type="sldNum" sz="quarter" idx="10"/>
          </p:nvPr>
        </p:nvSpPr>
        <p:spPr/>
        <p:txBody>
          <a:bodyPr/>
          <a:lstStyle/>
          <a:p>
            <a:fld id="{D416AAAF-A3E5-4C67-A764-C0DE7EC9B1B4}" type="slidenum">
              <a:rPr lang="en-US" smtClean="0"/>
              <a:t>7</a:t>
            </a:fld>
            <a:endParaRPr lang="en-US" dirty="0"/>
          </a:p>
        </p:txBody>
      </p:sp>
    </p:spTree>
    <p:extLst>
      <p:ext uri="{BB962C8B-B14F-4D97-AF65-F5344CB8AC3E}">
        <p14:creationId xmlns:p14="http://schemas.microsoft.com/office/powerpoint/2010/main" val="1176191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We started off at Kaggle and found a data set containing IMDb</a:t>
            </a:r>
            <a:r>
              <a:rPr lang="en-US" i="0" baseline="0" dirty="0"/>
              <a:t> information that consisted of over 5000 rows of data.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The first thing we did was scrub the data by removing duplicates, eliminating movies released prior to 1990, and focused only on US films with English as the primary language.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As part of the data set, we were provided with the name of the director and the names of the three lead actors and/or actresses. In order to test our hypothesis that star power directly influenced the number of tickets sold, we created tiers based on rankings from Vulture and AMC. </a:t>
            </a:r>
            <a:endParaRPr lang="en-US" i="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In order to account for inflation, we took gross box office dollars and divided it by the average ticket price for films released in that year to get number of tickets sold and then multiplied by the average ticket price in 2016 to get an inflation-adjusted box office number.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Lastly, to prepare the data for our regressions, we created dummy variables for film rating, genre, and actor/director tier.</a:t>
            </a:r>
            <a:endParaRPr lang="en-US" i="0" dirty="0"/>
          </a:p>
        </p:txBody>
      </p:sp>
      <p:sp>
        <p:nvSpPr>
          <p:cNvPr id="4" name="Slide Number Placeholder 3"/>
          <p:cNvSpPr>
            <a:spLocks noGrp="1"/>
          </p:cNvSpPr>
          <p:nvPr>
            <p:ph type="sldNum" sz="quarter" idx="10"/>
          </p:nvPr>
        </p:nvSpPr>
        <p:spPr/>
        <p:txBody>
          <a:bodyPr/>
          <a:lstStyle/>
          <a:p>
            <a:fld id="{D416AAAF-A3E5-4C67-A764-C0DE7EC9B1B4}" type="slidenum">
              <a:rPr lang="en-US" smtClean="0"/>
              <a:t>8</a:t>
            </a:fld>
            <a:endParaRPr lang="en-US" dirty="0"/>
          </a:p>
        </p:txBody>
      </p:sp>
    </p:spTree>
    <p:extLst>
      <p:ext uri="{BB962C8B-B14F-4D97-AF65-F5344CB8AC3E}">
        <p14:creationId xmlns:p14="http://schemas.microsoft.com/office/powerpoint/2010/main" val="2170497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Karthik</a:t>
            </a:r>
          </a:p>
        </p:txBody>
      </p:sp>
      <p:sp>
        <p:nvSpPr>
          <p:cNvPr id="4" name="Slide Number Placeholder 3"/>
          <p:cNvSpPr>
            <a:spLocks noGrp="1"/>
          </p:cNvSpPr>
          <p:nvPr>
            <p:ph type="sldNum" sz="quarter" idx="10"/>
          </p:nvPr>
        </p:nvSpPr>
        <p:spPr/>
        <p:txBody>
          <a:bodyPr/>
          <a:lstStyle/>
          <a:p>
            <a:fld id="{D416AAAF-A3E5-4C67-A764-C0DE7EC9B1B4}" type="slidenum">
              <a:rPr lang="en-US" smtClean="0"/>
              <a:t>9</a:t>
            </a:fld>
            <a:endParaRPr lang="en-US" dirty="0"/>
          </a:p>
        </p:txBody>
      </p:sp>
    </p:spTree>
    <p:extLst>
      <p:ext uri="{BB962C8B-B14F-4D97-AF65-F5344CB8AC3E}">
        <p14:creationId xmlns:p14="http://schemas.microsoft.com/office/powerpoint/2010/main" val="3917693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26303C-4188-4638-9F9E-342D3C2AA463}" type="datetime1">
              <a:rPr lang="en-US" smtClean="0"/>
              <a:t>10/3/2016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12149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C4C7A7-5C09-4078-A9EB-C621FB811EA7}" type="datetime1">
              <a:rPr lang="en-US" smtClean="0"/>
              <a:t>10/3/2016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68399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29AE49-1696-43E7-81C6-D9992A7C1D0C}" type="datetime1">
              <a:rPr lang="en-US" smtClean="0"/>
              <a:t>10/3/2016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91276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590EFF-D5D8-46CD-A5D9-4F32676F0FF1}" type="datetime1">
              <a:rPr lang="en-US" smtClean="0"/>
              <a:t>10/3/2016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950542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DF8D5B-53CA-47B3-A4F4-A2930EF164E6}" type="datetime1">
              <a:rPr lang="en-US" smtClean="0"/>
              <a:t>10/3/2016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14553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3FB5FD-FB46-41F8-936E-3E5B0ACEF077}" type="datetime1">
              <a:rPr lang="en-US" smtClean="0"/>
              <a:t>10/3/2016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99116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C1B501-F49B-4F01-ABC0-6545E44C2426}" type="datetime1">
              <a:rPr lang="en-US" smtClean="0"/>
              <a:t>10/3/2016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27281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8D9EE0-E345-4E34-B77E-0672A6C1F2BE}" type="datetime1">
              <a:rPr lang="en-US" smtClean="0"/>
              <a:t>10/3/2016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6729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CD55B7-36C5-49C0-99C9-52C9AD8781B6}" type="datetime1">
              <a:rPr lang="en-US" smtClean="0"/>
              <a:t>10/3/2016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85225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304ED9-8CFF-45A2-8D95-7FB77C6CB4B5}" type="datetime1">
              <a:rPr lang="en-US" smtClean="0"/>
              <a:t>10/3/2016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53665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75572E-F739-4C42-BEA3-1D77D4FA0CEC}" type="datetime1">
              <a:rPr lang="en-US" smtClean="0"/>
              <a:t>10/3/2016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5498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52A315-B03D-458E-A770-AAB21719DB2F}" type="datetime1">
              <a:rPr lang="en-US" smtClean="0"/>
              <a:t>10/3/2016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54515112"/>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12.emf"/><Relationship Id="rId12" Type="http://schemas.openxmlformats.org/officeDocument/2006/relationships/image" Target="../media/image16.png"/><Relationship Id="rId17" Type="http://schemas.openxmlformats.org/officeDocument/2006/relationships/image" Target="../media/image21.emf"/><Relationship Id="rId2" Type="http://schemas.openxmlformats.org/officeDocument/2006/relationships/notesSlide" Target="../notesSlides/notesSlide8.xml"/><Relationship Id="rId16" Type="http://schemas.openxmlformats.org/officeDocument/2006/relationships/image" Target="../media/image20.png"/><Relationship Id="rId20"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11.png"/><Relationship Id="rId11" Type="http://schemas.microsoft.com/office/2007/relationships/hdphoto" Target="../media/hdphoto1.wdp"/><Relationship Id="rId5" Type="http://schemas.openxmlformats.org/officeDocument/2006/relationships/image" Target="../media/image10.png"/><Relationship Id="rId15" Type="http://schemas.openxmlformats.org/officeDocument/2006/relationships/image" Target="../media/image19.png"/><Relationship Id="rId10" Type="http://schemas.openxmlformats.org/officeDocument/2006/relationships/image" Target="../media/image15.png"/><Relationship Id="rId19" Type="http://schemas.openxmlformats.org/officeDocument/2006/relationships/image" Target="../media/image23.emf"/><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ovie-film-video-production-ss-19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39621" y="1288111"/>
            <a:ext cx="5950277" cy="4065536"/>
          </a:xfrm>
          <a:prstGeom prst="rect">
            <a:avLst/>
          </a:prstGeom>
        </p:spPr>
        <p:txBody>
          <a:bodyPr vert="horz" lIns="91440" tIns="45720" rIns="91440" bIns="45720" rtlCol="0" anchor="t">
            <a:normAutofit/>
          </a:bodyPr>
          <a:lstStyle/>
          <a:p>
            <a:pPr algn="r" defTabSz="914400">
              <a:lnSpc>
                <a:spcPct val="80000"/>
              </a:lnSpc>
              <a:spcBef>
                <a:spcPct val="0"/>
              </a:spcBef>
            </a:pPr>
            <a:r>
              <a:rPr lang="en-US" sz="4400" b="1" dirty="0">
                <a:solidFill>
                  <a:schemeClr val="bg1">
                    <a:lumMod val="85000"/>
                  </a:schemeClr>
                </a:solidFill>
                <a:latin typeface="+mj-lt"/>
                <a:ea typeface="BatangChe" panose="02030609000101010101" pitchFamily="49" charset="-127"/>
                <a:cs typeface="Andalus" panose="02020603050405020304" pitchFamily="18" charset="-78"/>
              </a:rPr>
              <a:t>Lights, Camera, Analytics!</a:t>
            </a:r>
          </a:p>
          <a:p>
            <a:pPr algn="r" defTabSz="914400">
              <a:lnSpc>
                <a:spcPct val="80000"/>
              </a:lnSpc>
              <a:spcBef>
                <a:spcPct val="0"/>
              </a:spcBef>
            </a:pPr>
            <a:r>
              <a:rPr lang="en-US" sz="3500" dirty="0">
                <a:solidFill>
                  <a:schemeClr val="bg1">
                    <a:lumMod val="85000"/>
                  </a:schemeClr>
                </a:solidFill>
                <a:latin typeface="+mj-lt"/>
                <a:ea typeface="BatangChe" panose="02030609000101010101" pitchFamily="49" charset="-127"/>
                <a:cs typeface="Andalus" panose="02020603050405020304" pitchFamily="18" charset="-78"/>
              </a:rPr>
              <a:t>10|03|16</a:t>
            </a:r>
          </a:p>
          <a:p>
            <a:pPr algn="r" defTabSz="914400">
              <a:lnSpc>
                <a:spcPct val="80000"/>
              </a:lnSpc>
              <a:spcBef>
                <a:spcPct val="0"/>
              </a:spcBef>
            </a:pPr>
            <a:endParaRPr lang="en-US" sz="5000" dirty="0">
              <a:solidFill>
                <a:schemeClr val="bg1">
                  <a:lumMod val="85000"/>
                </a:schemeClr>
              </a:solidFill>
              <a:latin typeface="+mj-lt"/>
              <a:ea typeface="BatangChe" panose="02030609000101010101" pitchFamily="49" charset="-127"/>
              <a:cs typeface="Andalus" panose="02020603050405020304" pitchFamily="18" charset="-78"/>
            </a:endParaRPr>
          </a:p>
          <a:p>
            <a:pPr algn="r" defTabSz="914400">
              <a:lnSpc>
                <a:spcPct val="80000"/>
              </a:lnSpc>
              <a:spcBef>
                <a:spcPct val="0"/>
              </a:spcBef>
            </a:pPr>
            <a:r>
              <a:rPr lang="en-US" sz="3600" dirty="0">
                <a:solidFill>
                  <a:schemeClr val="bg1">
                    <a:lumMod val="85000"/>
                  </a:schemeClr>
                </a:solidFill>
                <a:latin typeface="+mj-lt"/>
                <a:ea typeface="BatangChe" panose="02030609000101010101" pitchFamily="49" charset="-127"/>
                <a:cs typeface="Andalus" panose="02020603050405020304" pitchFamily="18" charset="-78"/>
              </a:rPr>
              <a:t>Elizabeth Carnahan</a:t>
            </a:r>
          </a:p>
          <a:p>
            <a:pPr algn="r" defTabSz="914400">
              <a:lnSpc>
                <a:spcPct val="80000"/>
              </a:lnSpc>
              <a:spcBef>
                <a:spcPct val="0"/>
              </a:spcBef>
            </a:pPr>
            <a:r>
              <a:rPr lang="en-US" sz="3600" dirty="0">
                <a:solidFill>
                  <a:schemeClr val="bg1">
                    <a:lumMod val="85000"/>
                  </a:schemeClr>
                </a:solidFill>
                <a:latin typeface="+mj-lt"/>
                <a:ea typeface="BatangChe" panose="02030609000101010101" pitchFamily="49" charset="-127"/>
                <a:cs typeface="Andalus" panose="02020603050405020304" pitchFamily="18" charset="-78"/>
              </a:rPr>
              <a:t>Kristopher Korte</a:t>
            </a:r>
          </a:p>
          <a:p>
            <a:pPr algn="r" defTabSz="914400">
              <a:lnSpc>
                <a:spcPct val="80000"/>
              </a:lnSpc>
              <a:spcBef>
                <a:spcPct val="0"/>
              </a:spcBef>
            </a:pPr>
            <a:r>
              <a:rPr lang="en-US" sz="3600" dirty="0">
                <a:solidFill>
                  <a:schemeClr val="bg1">
                    <a:lumMod val="85000"/>
                  </a:schemeClr>
                </a:solidFill>
                <a:latin typeface="+mj-lt"/>
                <a:ea typeface="BatangChe" panose="02030609000101010101" pitchFamily="49" charset="-127"/>
                <a:cs typeface="Andalus" panose="02020603050405020304" pitchFamily="18" charset="-78"/>
              </a:rPr>
              <a:t>Brian Malloy</a:t>
            </a:r>
          </a:p>
          <a:p>
            <a:pPr algn="r" defTabSz="914400">
              <a:lnSpc>
                <a:spcPct val="80000"/>
              </a:lnSpc>
              <a:spcBef>
                <a:spcPct val="0"/>
              </a:spcBef>
            </a:pPr>
            <a:r>
              <a:rPr lang="en-US" sz="3600" dirty="0">
                <a:solidFill>
                  <a:schemeClr val="bg1">
                    <a:lumMod val="85000"/>
                  </a:schemeClr>
                </a:solidFill>
                <a:latin typeface="+mj-lt"/>
                <a:ea typeface="BatangChe" panose="02030609000101010101" pitchFamily="49" charset="-127"/>
                <a:cs typeface="Andalus" panose="02020603050405020304" pitchFamily="18" charset="-78"/>
              </a:rPr>
              <a:t>Noreen Nagji</a:t>
            </a:r>
          </a:p>
          <a:p>
            <a:pPr algn="r" defTabSz="914400">
              <a:lnSpc>
                <a:spcPct val="80000"/>
              </a:lnSpc>
              <a:spcBef>
                <a:spcPct val="0"/>
              </a:spcBef>
            </a:pPr>
            <a:r>
              <a:rPr lang="en-US" sz="3600" dirty="0">
                <a:solidFill>
                  <a:schemeClr val="bg1">
                    <a:lumMod val="85000"/>
                  </a:schemeClr>
                </a:solidFill>
                <a:latin typeface="+mj-lt"/>
                <a:ea typeface="BatangChe" panose="02030609000101010101" pitchFamily="49" charset="-127"/>
                <a:cs typeface="Andalus" panose="02020603050405020304" pitchFamily="18" charset="-78"/>
              </a:rPr>
              <a:t>Karthik Subramanian</a:t>
            </a:r>
            <a:endParaRPr lang="en-US" sz="3200" dirty="0">
              <a:solidFill>
                <a:schemeClr val="bg1">
                  <a:lumMod val="85000"/>
                </a:schemeClr>
              </a:solidFill>
              <a:latin typeface="+mj-lt"/>
              <a:ea typeface="BatangChe" panose="02030609000101010101" pitchFamily="49" charset="-127"/>
              <a:cs typeface="Andalus" panose="02020603050405020304" pitchFamily="18" charset="-78"/>
            </a:endParaRPr>
          </a:p>
        </p:txBody>
      </p:sp>
    </p:spTree>
    <p:extLst>
      <p:ext uri="{BB962C8B-B14F-4D97-AF65-F5344CB8AC3E}">
        <p14:creationId xmlns:p14="http://schemas.microsoft.com/office/powerpoint/2010/main" val="346648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733"/>
            <a:ext cx="10515600" cy="876821"/>
          </a:xfrm>
        </p:spPr>
        <p:txBody>
          <a:bodyPr anchor="b">
            <a:normAutofit/>
          </a:bodyPr>
          <a:lstStyle/>
          <a:p>
            <a:r>
              <a:rPr lang="en-US" sz="3200" b="1" dirty="0"/>
              <a:t>Analysis – Linear Regression</a:t>
            </a:r>
          </a:p>
        </p:txBody>
      </p:sp>
      <p:sp>
        <p:nvSpPr>
          <p:cNvPr id="3" name="Title 1"/>
          <p:cNvSpPr txBox="1">
            <a:spLocks/>
          </p:cNvSpPr>
          <p:nvPr/>
        </p:nvSpPr>
        <p:spPr>
          <a:xfrm>
            <a:off x="838200" y="1114352"/>
            <a:ext cx="10515600" cy="6128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i="1" dirty="0"/>
              <a:t>We used regression analysis to determine what factors contribute to a movie’s box office revenues</a:t>
            </a:r>
          </a:p>
        </p:txBody>
      </p:sp>
      <p:cxnSp>
        <p:nvCxnSpPr>
          <p:cNvPr id="32" name="Straight Connector 31"/>
          <p:cNvCxnSpPr/>
          <p:nvPr/>
        </p:nvCxnSpPr>
        <p:spPr>
          <a:xfrm>
            <a:off x="-241338" y="1050554"/>
            <a:ext cx="1285869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Slide Number Placeholder 43"/>
          <p:cNvSpPr>
            <a:spLocks noGrp="1"/>
          </p:cNvSpPr>
          <p:nvPr>
            <p:ph type="sldNum" sz="quarter" idx="12"/>
          </p:nvPr>
        </p:nvSpPr>
        <p:spPr>
          <a:xfrm>
            <a:off x="9448800" y="6578748"/>
            <a:ext cx="2743200" cy="365125"/>
          </a:xfrm>
        </p:spPr>
        <p:txBody>
          <a:bodyPr/>
          <a:lstStyle/>
          <a:p>
            <a:fld id="{4FAB73BC-B049-4115-A692-8D63A059BFB8}" type="slidenum">
              <a:rPr lang="en-US" smtClean="0"/>
              <a:t>10</a:t>
            </a:fld>
            <a:endParaRPr lang="en-US" dirty="0"/>
          </a:p>
        </p:txBody>
      </p:sp>
      <p:sp>
        <p:nvSpPr>
          <p:cNvPr id="9" name="Pentagon 16"/>
          <p:cNvSpPr/>
          <p:nvPr/>
        </p:nvSpPr>
        <p:spPr bwMode="auto">
          <a:xfrm>
            <a:off x="1104900" y="1444015"/>
            <a:ext cx="3493839" cy="995782"/>
          </a:xfrm>
          <a:prstGeom prst="homePlate">
            <a:avLst/>
          </a:prstGeom>
          <a:solidFill>
            <a:schemeClr val="bg1">
              <a:lumMod val="65000"/>
            </a:schemeClr>
          </a:solidFill>
          <a:ln w="12700">
            <a:solidFill>
              <a:schemeClr val="bg1">
                <a:lumMod val="65000"/>
              </a:schemeClr>
            </a:solidFill>
            <a:miter lim="800000"/>
            <a:headEnd/>
            <a:tailEnd/>
          </a:ln>
        </p:spPr>
        <p:txBody>
          <a:bodyPr wrap="none" rtlCol="0" anchor="ctr"/>
          <a:lstStyle/>
          <a:p>
            <a:pPr algn="ctr"/>
            <a:r>
              <a:rPr lang="en-US" b="1" dirty="0">
                <a:solidFill>
                  <a:schemeClr val="bg1"/>
                </a:solidFill>
              </a:rPr>
              <a:t>Regression</a:t>
            </a:r>
          </a:p>
        </p:txBody>
      </p:sp>
      <p:sp>
        <p:nvSpPr>
          <p:cNvPr id="10" name="Chevron 17"/>
          <p:cNvSpPr/>
          <p:nvPr/>
        </p:nvSpPr>
        <p:spPr bwMode="auto">
          <a:xfrm>
            <a:off x="4198620" y="1444015"/>
            <a:ext cx="3529861" cy="995782"/>
          </a:xfrm>
          <a:prstGeom prst="chevron">
            <a:avLst/>
          </a:prstGeom>
          <a:solidFill>
            <a:schemeClr val="tx2"/>
          </a:solidFill>
          <a:ln w="12700">
            <a:solidFill>
              <a:schemeClr val="tx2"/>
            </a:solidFill>
            <a:miter lim="800000"/>
            <a:headEnd/>
            <a:tailEnd/>
          </a:ln>
        </p:spPr>
        <p:txBody>
          <a:bodyPr wrap="none" rtlCol="0" anchor="ctr"/>
          <a:lstStyle/>
          <a:p>
            <a:pPr lvl="0" algn="ctr"/>
            <a:r>
              <a:rPr lang="en-US" b="1" dirty="0">
                <a:solidFill>
                  <a:srgbClr val="FFFFFF"/>
                </a:solidFill>
              </a:rPr>
              <a:t>Model Prediction</a:t>
            </a:r>
          </a:p>
        </p:txBody>
      </p:sp>
      <p:sp>
        <p:nvSpPr>
          <p:cNvPr id="11" name="Chevron 18"/>
          <p:cNvSpPr/>
          <p:nvPr/>
        </p:nvSpPr>
        <p:spPr bwMode="auto">
          <a:xfrm>
            <a:off x="7342537" y="1444015"/>
            <a:ext cx="3744563" cy="995782"/>
          </a:xfrm>
          <a:prstGeom prst="chevron">
            <a:avLst/>
          </a:prstGeom>
          <a:solidFill>
            <a:schemeClr val="bg1">
              <a:lumMod val="65000"/>
            </a:schemeClr>
          </a:solidFill>
          <a:ln w="12700">
            <a:solidFill>
              <a:schemeClr val="bg1">
                <a:lumMod val="65000"/>
              </a:schemeClr>
            </a:solidFill>
            <a:miter lim="800000"/>
            <a:headEnd/>
            <a:tailEnd/>
          </a:ln>
        </p:spPr>
        <p:txBody>
          <a:bodyPr wrap="none" rtlCol="0" anchor="ctr"/>
          <a:lstStyle/>
          <a:p>
            <a:pPr lvl="0" algn="ctr"/>
            <a:r>
              <a:rPr lang="en-US" b="1" dirty="0">
                <a:solidFill>
                  <a:srgbClr val="FFFFFF"/>
                </a:solidFill>
              </a:rPr>
              <a:t>Goodness of Fit Statistics</a:t>
            </a:r>
          </a:p>
        </p:txBody>
      </p:sp>
      <p:sp>
        <p:nvSpPr>
          <p:cNvPr id="13" name="Rectangle 12"/>
          <p:cNvSpPr/>
          <p:nvPr/>
        </p:nvSpPr>
        <p:spPr bwMode="auto">
          <a:xfrm>
            <a:off x="1046019" y="6757150"/>
            <a:ext cx="2919153" cy="45719"/>
          </a:xfrm>
          <a:prstGeom prst="rect">
            <a:avLst/>
          </a:prstGeom>
          <a:solidFill>
            <a:schemeClr val="bg1">
              <a:lumMod val="65000"/>
            </a:schemeClr>
          </a:solidFill>
          <a:ln w="12700">
            <a:solidFill>
              <a:schemeClr val="bg1">
                <a:lumMod val="65000"/>
              </a:schemeClr>
            </a:solidFill>
            <a:miter lim="800000"/>
            <a:headEnd/>
            <a:tailEnd/>
          </a:ln>
        </p:spPr>
        <p:txBody>
          <a:bodyPr wrap="none" rtlCol="0" anchor="ctr"/>
          <a:lstStyle/>
          <a:p>
            <a:pPr algn="ctr"/>
            <a:endParaRPr lang="en-US" dirty="0"/>
          </a:p>
        </p:txBody>
      </p:sp>
      <p:sp>
        <p:nvSpPr>
          <p:cNvPr id="15" name="Rectangle 14"/>
          <p:cNvSpPr/>
          <p:nvPr/>
        </p:nvSpPr>
        <p:spPr>
          <a:xfrm>
            <a:off x="1046016" y="2415292"/>
            <a:ext cx="3160224" cy="1908215"/>
          </a:xfrm>
          <a:prstGeom prst="rect">
            <a:avLst/>
          </a:prstGeom>
        </p:spPr>
        <p:txBody>
          <a:bodyPr wrap="square">
            <a:spAutoFit/>
          </a:bodyPr>
          <a:lstStyle/>
          <a:p>
            <a:pPr marL="285750" indent="-285750">
              <a:spcAft>
                <a:spcPts val="1200"/>
              </a:spcAft>
              <a:buClr>
                <a:schemeClr val="bg2"/>
              </a:buClr>
              <a:buFont typeface="Wingdings" panose="05000000000000000000" pitchFamily="2" charset="2"/>
              <a:buChar char="§"/>
            </a:pPr>
            <a:r>
              <a:rPr lang="en-US" sz="1400" dirty="0"/>
              <a:t>Test set (20% of data)</a:t>
            </a:r>
          </a:p>
          <a:p>
            <a:pPr marL="285750" indent="-285750">
              <a:spcAft>
                <a:spcPts val="1200"/>
              </a:spcAft>
              <a:buClr>
                <a:schemeClr val="bg2"/>
              </a:buClr>
              <a:buFont typeface="Wingdings" panose="05000000000000000000" pitchFamily="2" charset="2"/>
              <a:buChar char="§"/>
            </a:pPr>
            <a:r>
              <a:rPr lang="en-US" sz="1400" dirty="0"/>
              <a:t>Training set (80% of data)</a:t>
            </a:r>
          </a:p>
          <a:p>
            <a:pPr marL="285750" indent="-285750">
              <a:spcAft>
                <a:spcPts val="1200"/>
              </a:spcAft>
              <a:buClr>
                <a:schemeClr val="bg2"/>
              </a:buClr>
              <a:buFont typeface="Wingdings" panose="05000000000000000000" pitchFamily="2" charset="2"/>
              <a:buChar char="§"/>
            </a:pPr>
            <a:r>
              <a:rPr lang="en-US" sz="1400" dirty="0"/>
              <a:t>Ran a linear regression on log of ticket sales, second time eliminating all insignificant variables</a:t>
            </a:r>
          </a:p>
          <a:p>
            <a:pPr marL="285750" indent="-285750">
              <a:spcAft>
                <a:spcPts val="1200"/>
              </a:spcAft>
              <a:buClr>
                <a:schemeClr val="bg2"/>
              </a:buClr>
              <a:buFont typeface="Wingdings" panose="05000000000000000000" pitchFamily="2" charset="2"/>
              <a:buChar char="§"/>
            </a:pPr>
            <a:endParaRPr lang="en-US" dirty="0"/>
          </a:p>
        </p:txBody>
      </p:sp>
      <p:graphicFrame>
        <p:nvGraphicFramePr>
          <p:cNvPr id="17" name="Chart 16"/>
          <p:cNvGraphicFramePr>
            <a:graphicFrameLocks/>
          </p:cNvGraphicFramePr>
          <p:nvPr>
            <p:extLst>
              <p:ext uri="{D42A27DB-BD31-4B8C-83A1-F6EECF244321}">
                <p14:modId xmlns:p14="http://schemas.microsoft.com/office/powerpoint/2010/main" val="1482857765"/>
              </p:ext>
            </p:extLst>
          </p:nvPr>
        </p:nvGraphicFramePr>
        <p:xfrm>
          <a:off x="582583" y="3488169"/>
          <a:ext cx="3616037" cy="3314700"/>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p:cNvSpPr/>
          <p:nvPr/>
        </p:nvSpPr>
        <p:spPr>
          <a:xfrm>
            <a:off x="4206240" y="2439797"/>
            <a:ext cx="3160224" cy="1538883"/>
          </a:xfrm>
          <a:prstGeom prst="rect">
            <a:avLst/>
          </a:prstGeom>
        </p:spPr>
        <p:txBody>
          <a:bodyPr wrap="square">
            <a:spAutoFit/>
          </a:bodyPr>
          <a:lstStyle/>
          <a:p>
            <a:pPr marL="285750" indent="-285750">
              <a:spcAft>
                <a:spcPts val="1200"/>
              </a:spcAft>
              <a:buClr>
                <a:schemeClr val="bg2"/>
              </a:buClr>
              <a:buFont typeface="Wingdings" panose="05000000000000000000" pitchFamily="2" charset="2"/>
              <a:buChar char="§"/>
            </a:pPr>
            <a:r>
              <a:rPr lang="en-US" sz="1400" dirty="0"/>
              <a:t>Used analysis to perform prediction for test data set</a:t>
            </a:r>
          </a:p>
          <a:p>
            <a:pPr marL="285750" indent="-285750">
              <a:spcAft>
                <a:spcPts val="1200"/>
              </a:spcAft>
              <a:buClr>
                <a:schemeClr val="bg2"/>
              </a:buClr>
              <a:buFont typeface="Wingdings" panose="05000000000000000000" pitchFamily="2" charset="2"/>
              <a:buChar char="§"/>
            </a:pPr>
            <a:r>
              <a:rPr lang="en-US" sz="1400" dirty="0"/>
              <a:t>Goal: to predict ticket sales and box office revenues with accuracy</a:t>
            </a:r>
          </a:p>
          <a:p>
            <a:pPr marL="285750" indent="-285750">
              <a:spcAft>
                <a:spcPts val="1200"/>
              </a:spcAft>
              <a:buClr>
                <a:schemeClr val="bg2"/>
              </a:buClr>
              <a:buFont typeface="Wingdings" panose="05000000000000000000" pitchFamily="2" charset="2"/>
              <a:buChar char="§"/>
            </a:pPr>
            <a:endParaRPr lang="en-US" dirty="0"/>
          </a:p>
        </p:txBody>
      </p:sp>
      <p:sp>
        <p:nvSpPr>
          <p:cNvPr id="16" name="Rectangle 15"/>
          <p:cNvSpPr/>
          <p:nvPr/>
        </p:nvSpPr>
        <p:spPr bwMode="auto">
          <a:xfrm>
            <a:off x="4206240" y="6757150"/>
            <a:ext cx="2919153" cy="45719"/>
          </a:xfrm>
          <a:prstGeom prst="rect">
            <a:avLst/>
          </a:prstGeom>
          <a:solidFill>
            <a:schemeClr val="tx2"/>
          </a:solidFill>
          <a:ln w="12700">
            <a:solidFill>
              <a:schemeClr val="tx2"/>
            </a:solidFill>
            <a:miter lim="800000"/>
            <a:headEnd/>
            <a:tailEnd/>
          </a:ln>
        </p:spPr>
        <p:txBody>
          <a:bodyPr wrap="none" rtlCol="0" anchor="ctr"/>
          <a:lstStyle/>
          <a:p>
            <a:pPr algn="ctr"/>
            <a:endParaRPr lang="en-US" dirty="0"/>
          </a:p>
        </p:txBody>
      </p:sp>
      <p:grpSp>
        <p:nvGrpSpPr>
          <p:cNvPr id="23" name="Group 22"/>
          <p:cNvGrpSpPr>
            <a:grpSpLocks noChangeAspect="1"/>
          </p:cNvGrpSpPr>
          <p:nvPr/>
        </p:nvGrpSpPr>
        <p:grpSpPr>
          <a:xfrm>
            <a:off x="5006093" y="4323477"/>
            <a:ext cx="1521350" cy="1519014"/>
            <a:chOff x="471488" y="1143000"/>
            <a:chExt cx="1031875" cy="1030288"/>
          </a:xfrm>
          <a:solidFill>
            <a:srgbClr val="00629B">
              <a:lumMod val="60000"/>
              <a:lumOff val="40000"/>
            </a:srgbClr>
          </a:solidFill>
        </p:grpSpPr>
        <p:sp>
          <p:nvSpPr>
            <p:cNvPr id="24" name="Freeform 175"/>
            <p:cNvSpPr>
              <a:spLocks/>
            </p:cNvSpPr>
            <p:nvPr/>
          </p:nvSpPr>
          <p:spPr bwMode="auto">
            <a:xfrm>
              <a:off x="681038" y="1357313"/>
              <a:ext cx="606425" cy="608013"/>
            </a:xfrm>
            <a:custGeom>
              <a:avLst/>
              <a:gdLst>
                <a:gd name="T0" fmla="*/ 2511 w 2857"/>
                <a:gd name="T1" fmla="*/ 1428 h 2857"/>
                <a:gd name="T2" fmla="*/ 2511 w 2857"/>
                <a:gd name="T3" fmla="*/ 1428 h 2857"/>
                <a:gd name="T4" fmla="*/ 1429 w 2857"/>
                <a:gd name="T5" fmla="*/ 2510 h 2857"/>
                <a:gd name="T6" fmla="*/ 347 w 2857"/>
                <a:gd name="T7" fmla="*/ 1428 h 2857"/>
                <a:gd name="T8" fmla="*/ 1429 w 2857"/>
                <a:gd name="T9" fmla="*/ 346 h 2857"/>
                <a:gd name="T10" fmla="*/ 1953 w 2857"/>
                <a:gd name="T11" fmla="*/ 482 h 2857"/>
                <a:gd name="T12" fmla="*/ 2205 w 2857"/>
                <a:gd name="T13" fmla="*/ 229 h 2857"/>
                <a:gd name="T14" fmla="*/ 1429 w 2857"/>
                <a:gd name="T15" fmla="*/ 0 h 2857"/>
                <a:gd name="T16" fmla="*/ 0 w 2857"/>
                <a:gd name="T17" fmla="*/ 1428 h 2857"/>
                <a:gd name="T18" fmla="*/ 1429 w 2857"/>
                <a:gd name="T19" fmla="*/ 2857 h 2857"/>
                <a:gd name="T20" fmla="*/ 2857 w 2857"/>
                <a:gd name="T21" fmla="*/ 1428 h 2857"/>
                <a:gd name="T22" fmla="*/ 2636 w 2857"/>
                <a:gd name="T23" fmla="*/ 664 h 2857"/>
                <a:gd name="T24" fmla="*/ 2382 w 2857"/>
                <a:gd name="T25" fmla="*/ 918 h 2857"/>
                <a:gd name="T26" fmla="*/ 2511 w 2857"/>
                <a:gd name="T27" fmla="*/ 1428 h 2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7" h="2857">
                  <a:moveTo>
                    <a:pt x="2511" y="1428"/>
                  </a:moveTo>
                  <a:lnTo>
                    <a:pt x="2511" y="1428"/>
                  </a:lnTo>
                  <a:cubicBezTo>
                    <a:pt x="2511" y="2025"/>
                    <a:pt x="2025" y="2510"/>
                    <a:pt x="1429" y="2510"/>
                  </a:cubicBezTo>
                  <a:cubicBezTo>
                    <a:pt x="832" y="2510"/>
                    <a:pt x="347" y="2025"/>
                    <a:pt x="347" y="1428"/>
                  </a:cubicBezTo>
                  <a:cubicBezTo>
                    <a:pt x="347" y="832"/>
                    <a:pt x="832" y="346"/>
                    <a:pt x="1429" y="346"/>
                  </a:cubicBezTo>
                  <a:cubicBezTo>
                    <a:pt x="1619" y="346"/>
                    <a:pt x="1797" y="396"/>
                    <a:pt x="1953" y="482"/>
                  </a:cubicBezTo>
                  <a:lnTo>
                    <a:pt x="2205" y="229"/>
                  </a:lnTo>
                  <a:cubicBezTo>
                    <a:pt x="1982" y="84"/>
                    <a:pt x="1715" y="0"/>
                    <a:pt x="1429" y="0"/>
                  </a:cubicBezTo>
                  <a:cubicBezTo>
                    <a:pt x="640" y="0"/>
                    <a:pt x="0" y="639"/>
                    <a:pt x="0" y="1428"/>
                  </a:cubicBezTo>
                  <a:cubicBezTo>
                    <a:pt x="0" y="2217"/>
                    <a:pt x="640" y="2857"/>
                    <a:pt x="1429" y="2857"/>
                  </a:cubicBezTo>
                  <a:cubicBezTo>
                    <a:pt x="2218" y="2857"/>
                    <a:pt x="2857" y="2217"/>
                    <a:pt x="2857" y="1428"/>
                  </a:cubicBezTo>
                  <a:cubicBezTo>
                    <a:pt x="2857" y="1147"/>
                    <a:pt x="2776" y="885"/>
                    <a:pt x="2636" y="664"/>
                  </a:cubicBezTo>
                  <a:lnTo>
                    <a:pt x="2382" y="918"/>
                  </a:lnTo>
                  <a:cubicBezTo>
                    <a:pt x="2464" y="1070"/>
                    <a:pt x="2511" y="1244"/>
                    <a:pt x="2511" y="14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20000"/>
                </a:spcBef>
                <a:spcAft>
                  <a:spcPct val="0"/>
                </a:spcAft>
                <a:buClrTx/>
                <a:buSzTx/>
                <a:buFontTx/>
                <a:buNone/>
                <a:tabLst/>
                <a:defRPr/>
              </a:pPr>
              <a:endParaRPr kumimoji="0" lang="en-US" sz="1400" b="0" i="0" u="none" strike="noStrike" kern="0" cap="none" spc="0" normalizeH="0" baseline="0" noProof="0" dirty="0">
                <a:ln>
                  <a:noFill/>
                </a:ln>
                <a:solidFill>
                  <a:srgbClr val="53565A"/>
                </a:solidFill>
                <a:effectLst/>
                <a:uLnTx/>
                <a:uFillTx/>
                <a:latin typeface="Arial" charset="0"/>
              </a:endParaRPr>
            </a:p>
          </p:txBody>
        </p:sp>
        <p:sp>
          <p:nvSpPr>
            <p:cNvPr id="25" name="Freeform 176"/>
            <p:cNvSpPr>
              <a:spLocks/>
            </p:cNvSpPr>
            <p:nvPr/>
          </p:nvSpPr>
          <p:spPr bwMode="auto">
            <a:xfrm>
              <a:off x="471488" y="1147763"/>
              <a:ext cx="1025525" cy="1025525"/>
            </a:xfrm>
            <a:custGeom>
              <a:avLst/>
              <a:gdLst>
                <a:gd name="T0" fmla="*/ 4475 w 4822"/>
                <a:gd name="T1" fmla="*/ 2411 h 4823"/>
                <a:gd name="T2" fmla="*/ 4475 w 4822"/>
                <a:gd name="T3" fmla="*/ 2411 h 4823"/>
                <a:gd name="T4" fmla="*/ 3870 w 4822"/>
                <a:gd name="T5" fmla="*/ 3871 h 4823"/>
                <a:gd name="T6" fmla="*/ 2411 w 4822"/>
                <a:gd name="T7" fmla="*/ 4476 h 4823"/>
                <a:gd name="T8" fmla="*/ 951 w 4822"/>
                <a:gd name="T9" fmla="*/ 3871 h 4823"/>
                <a:gd name="T10" fmla="*/ 346 w 4822"/>
                <a:gd name="T11" fmla="*/ 2411 h 4823"/>
                <a:gd name="T12" fmla="*/ 951 w 4822"/>
                <a:gd name="T13" fmla="*/ 952 h 4823"/>
                <a:gd name="T14" fmla="*/ 2411 w 4822"/>
                <a:gd name="T15" fmla="*/ 347 h 4823"/>
                <a:gd name="T16" fmla="*/ 3481 w 4822"/>
                <a:gd name="T17" fmla="*/ 645 h 4823"/>
                <a:gd name="T18" fmla="*/ 3732 w 4822"/>
                <a:gd name="T19" fmla="*/ 394 h 4823"/>
                <a:gd name="T20" fmla="*/ 2411 w 4822"/>
                <a:gd name="T21" fmla="*/ 0 h 4823"/>
                <a:gd name="T22" fmla="*/ 0 w 4822"/>
                <a:gd name="T23" fmla="*/ 2411 h 4823"/>
                <a:gd name="T24" fmla="*/ 2411 w 4822"/>
                <a:gd name="T25" fmla="*/ 4823 h 4823"/>
                <a:gd name="T26" fmla="*/ 4822 w 4822"/>
                <a:gd name="T27" fmla="*/ 2411 h 4823"/>
                <a:gd name="T28" fmla="*/ 4433 w 4822"/>
                <a:gd name="T29" fmla="*/ 1099 h 4823"/>
                <a:gd name="T30" fmla="*/ 4182 w 4822"/>
                <a:gd name="T31" fmla="*/ 1350 h 4823"/>
                <a:gd name="T32" fmla="*/ 4475 w 4822"/>
                <a:gd name="T33" fmla="*/ 2411 h 4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2" h="4823">
                  <a:moveTo>
                    <a:pt x="4475" y="2411"/>
                  </a:moveTo>
                  <a:lnTo>
                    <a:pt x="4475" y="2411"/>
                  </a:lnTo>
                  <a:cubicBezTo>
                    <a:pt x="4475" y="2963"/>
                    <a:pt x="4260" y="3481"/>
                    <a:pt x="3870" y="3871"/>
                  </a:cubicBezTo>
                  <a:cubicBezTo>
                    <a:pt x="3481" y="4261"/>
                    <a:pt x="2962" y="4476"/>
                    <a:pt x="2411" y="4476"/>
                  </a:cubicBezTo>
                  <a:cubicBezTo>
                    <a:pt x="1859" y="4476"/>
                    <a:pt x="1341" y="4261"/>
                    <a:pt x="951" y="3871"/>
                  </a:cubicBezTo>
                  <a:cubicBezTo>
                    <a:pt x="561" y="3481"/>
                    <a:pt x="346" y="2963"/>
                    <a:pt x="346" y="2411"/>
                  </a:cubicBezTo>
                  <a:cubicBezTo>
                    <a:pt x="346" y="1860"/>
                    <a:pt x="561" y="1341"/>
                    <a:pt x="951" y="952"/>
                  </a:cubicBezTo>
                  <a:cubicBezTo>
                    <a:pt x="1341" y="562"/>
                    <a:pt x="1859" y="347"/>
                    <a:pt x="2411" y="347"/>
                  </a:cubicBezTo>
                  <a:cubicBezTo>
                    <a:pt x="2794" y="347"/>
                    <a:pt x="3162" y="451"/>
                    <a:pt x="3481" y="645"/>
                  </a:cubicBezTo>
                  <a:lnTo>
                    <a:pt x="3732" y="394"/>
                  </a:lnTo>
                  <a:cubicBezTo>
                    <a:pt x="3352" y="145"/>
                    <a:pt x="2898" y="0"/>
                    <a:pt x="2411" y="0"/>
                  </a:cubicBezTo>
                  <a:cubicBezTo>
                    <a:pt x="1079" y="0"/>
                    <a:pt x="0" y="1080"/>
                    <a:pt x="0" y="2411"/>
                  </a:cubicBezTo>
                  <a:cubicBezTo>
                    <a:pt x="0" y="3743"/>
                    <a:pt x="1079" y="4823"/>
                    <a:pt x="2411" y="4823"/>
                  </a:cubicBezTo>
                  <a:cubicBezTo>
                    <a:pt x="3742" y="4823"/>
                    <a:pt x="4822" y="3743"/>
                    <a:pt x="4822" y="2411"/>
                  </a:cubicBezTo>
                  <a:cubicBezTo>
                    <a:pt x="4822" y="1927"/>
                    <a:pt x="4679" y="1476"/>
                    <a:pt x="4433" y="1099"/>
                  </a:cubicBezTo>
                  <a:lnTo>
                    <a:pt x="4182" y="1350"/>
                  </a:lnTo>
                  <a:cubicBezTo>
                    <a:pt x="4373" y="1667"/>
                    <a:pt x="4475" y="2031"/>
                    <a:pt x="4475" y="24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20000"/>
                </a:spcBef>
                <a:spcAft>
                  <a:spcPct val="0"/>
                </a:spcAft>
                <a:buClrTx/>
                <a:buSzTx/>
                <a:buFontTx/>
                <a:buNone/>
                <a:tabLst/>
                <a:defRPr/>
              </a:pPr>
              <a:endParaRPr kumimoji="0" lang="en-US" sz="1400" b="0" i="0" u="none" strike="noStrike" kern="0" cap="none" spc="0" normalizeH="0" baseline="0" noProof="0" dirty="0">
                <a:ln>
                  <a:noFill/>
                </a:ln>
                <a:solidFill>
                  <a:srgbClr val="53565A"/>
                </a:solidFill>
                <a:effectLst/>
                <a:uLnTx/>
                <a:uFillTx/>
                <a:latin typeface="Arial" charset="0"/>
              </a:endParaRPr>
            </a:p>
          </p:txBody>
        </p:sp>
        <p:sp>
          <p:nvSpPr>
            <p:cNvPr id="26" name="Freeform 177"/>
            <p:cNvSpPr>
              <a:spLocks/>
            </p:cNvSpPr>
            <p:nvPr/>
          </p:nvSpPr>
          <p:spPr bwMode="auto">
            <a:xfrm>
              <a:off x="887413" y="1143000"/>
              <a:ext cx="615950" cy="615950"/>
            </a:xfrm>
            <a:custGeom>
              <a:avLst/>
              <a:gdLst>
                <a:gd name="T0" fmla="*/ 2418 w 2892"/>
                <a:gd name="T1" fmla="*/ 479 h 2898"/>
                <a:gd name="T2" fmla="*/ 2418 w 2892"/>
                <a:gd name="T3" fmla="*/ 479 h 2898"/>
                <a:gd name="T4" fmla="*/ 2418 w 2892"/>
                <a:gd name="T5" fmla="*/ 0 h 2898"/>
                <a:gd name="T6" fmla="*/ 1546 w 2892"/>
                <a:gd name="T7" fmla="*/ 869 h 2898"/>
                <a:gd name="T8" fmla="*/ 1546 w 2892"/>
                <a:gd name="T9" fmla="*/ 1154 h 2898"/>
                <a:gd name="T10" fmla="*/ 717 w 2892"/>
                <a:gd name="T11" fmla="*/ 1983 h 2898"/>
                <a:gd name="T12" fmla="*/ 486 w 2892"/>
                <a:gd name="T13" fmla="*/ 1925 h 2898"/>
                <a:gd name="T14" fmla="*/ 0 w 2892"/>
                <a:gd name="T15" fmla="*/ 2411 h 2898"/>
                <a:gd name="T16" fmla="*/ 486 w 2892"/>
                <a:gd name="T17" fmla="*/ 2898 h 2898"/>
                <a:gd name="T18" fmla="*/ 973 w 2892"/>
                <a:gd name="T19" fmla="*/ 2411 h 2898"/>
                <a:gd name="T20" fmla="*/ 916 w 2892"/>
                <a:gd name="T21" fmla="*/ 2184 h 2898"/>
                <a:gd name="T22" fmla="*/ 1713 w 2892"/>
                <a:gd name="T23" fmla="*/ 1387 h 2898"/>
                <a:gd name="T24" fmla="*/ 1984 w 2892"/>
                <a:gd name="T25" fmla="*/ 1387 h 2898"/>
                <a:gd name="T26" fmla="*/ 2892 w 2892"/>
                <a:gd name="T27" fmla="*/ 479 h 2898"/>
                <a:gd name="T28" fmla="*/ 2418 w 2892"/>
                <a:gd name="T29" fmla="*/ 479 h 2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2" h="2898">
                  <a:moveTo>
                    <a:pt x="2418" y="479"/>
                  </a:moveTo>
                  <a:lnTo>
                    <a:pt x="2418" y="479"/>
                  </a:lnTo>
                  <a:lnTo>
                    <a:pt x="2418" y="0"/>
                  </a:lnTo>
                  <a:lnTo>
                    <a:pt x="1546" y="869"/>
                  </a:lnTo>
                  <a:lnTo>
                    <a:pt x="1546" y="1154"/>
                  </a:lnTo>
                  <a:lnTo>
                    <a:pt x="717" y="1983"/>
                  </a:lnTo>
                  <a:cubicBezTo>
                    <a:pt x="649" y="1946"/>
                    <a:pt x="570" y="1925"/>
                    <a:pt x="486" y="1925"/>
                  </a:cubicBezTo>
                  <a:cubicBezTo>
                    <a:pt x="218" y="1925"/>
                    <a:pt x="0" y="2143"/>
                    <a:pt x="0" y="2411"/>
                  </a:cubicBezTo>
                  <a:cubicBezTo>
                    <a:pt x="0" y="2680"/>
                    <a:pt x="218" y="2898"/>
                    <a:pt x="486" y="2898"/>
                  </a:cubicBezTo>
                  <a:cubicBezTo>
                    <a:pt x="755" y="2898"/>
                    <a:pt x="973" y="2680"/>
                    <a:pt x="973" y="2411"/>
                  </a:cubicBezTo>
                  <a:cubicBezTo>
                    <a:pt x="973" y="2329"/>
                    <a:pt x="952" y="2252"/>
                    <a:pt x="916" y="2184"/>
                  </a:cubicBezTo>
                  <a:lnTo>
                    <a:pt x="1713" y="1387"/>
                  </a:lnTo>
                  <a:lnTo>
                    <a:pt x="1984" y="1387"/>
                  </a:lnTo>
                  <a:lnTo>
                    <a:pt x="2892" y="479"/>
                  </a:lnTo>
                  <a:lnTo>
                    <a:pt x="2418" y="479"/>
                  </a:lnTo>
                  <a:close/>
                </a:path>
              </a:pathLst>
            </a:custGeom>
            <a:solidFill>
              <a:srgbClr val="00629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20000"/>
                </a:spcBef>
                <a:spcAft>
                  <a:spcPct val="0"/>
                </a:spcAft>
                <a:buClrTx/>
                <a:buSzTx/>
                <a:buFontTx/>
                <a:buNone/>
                <a:tabLst/>
                <a:defRPr/>
              </a:pPr>
              <a:endParaRPr kumimoji="0" lang="en-US" sz="1400" b="0" i="0" u="none" strike="noStrike" kern="0" cap="none" spc="0" normalizeH="0" baseline="0" noProof="0" dirty="0">
                <a:ln>
                  <a:noFill/>
                </a:ln>
                <a:solidFill>
                  <a:srgbClr val="53565A"/>
                </a:solidFill>
                <a:effectLst/>
                <a:uLnTx/>
                <a:uFillTx/>
                <a:latin typeface="Arial" charset="0"/>
              </a:endParaRPr>
            </a:p>
          </p:txBody>
        </p:sp>
      </p:grpSp>
    </p:spTree>
    <p:extLst>
      <p:ext uri="{BB962C8B-B14F-4D97-AF65-F5344CB8AC3E}">
        <p14:creationId xmlns:p14="http://schemas.microsoft.com/office/powerpoint/2010/main" val="3009047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733"/>
            <a:ext cx="10515600" cy="876821"/>
          </a:xfrm>
        </p:spPr>
        <p:txBody>
          <a:bodyPr anchor="b">
            <a:normAutofit/>
          </a:bodyPr>
          <a:lstStyle/>
          <a:p>
            <a:r>
              <a:rPr lang="en-US" sz="3200" b="1" dirty="0"/>
              <a:t>Analysis – Linear Regression</a:t>
            </a:r>
          </a:p>
        </p:txBody>
      </p:sp>
      <p:sp>
        <p:nvSpPr>
          <p:cNvPr id="3" name="Title 1"/>
          <p:cNvSpPr txBox="1">
            <a:spLocks/>
          </p:cNvSpPr>
          <p:nvPr/>
        </p:nvSpPr>
        <p:spPr>
          <a:xfrm>
            <a:off x="838200" y="1114352"/>
            <a:ext cx="10515600" cy="6128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i="1" dirty="0"/>
              <a:t>We used regression analysis to determine what factors contribute to a movie’s box office revenues</a:t>
            </a:r>
          </a:p>
        </p:txBody>
      </p:sp>
      <p:cxnSp>
        <p:nvCxnSpPr>
          <p:cNvPr id="32" name="Straight Connector 31"/>
          <p:cNvCxnSpPr/>
          <p:nvPr/>
        </p:nvCxnSpPr>
        <p:spPr>
          <a:xfrm>
            <a:off x="-241338" y="1050554"/>
            <a:ext cx="1285869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Slide Number Placeholder 43"/>
          <p:cNvSpPr>
            <a:spLocks noGrp="1"/>
          </p:cNvSpPr>
          <p:nvPr>
            <p:ph type="sldNum" sz="quarter" idx="12"/>
          </p:nvPr>
        </p:nvSpPr>
        <p:spPr>
          <a:xfrm>
            <a:off x="9448800" y="6578748"/>
            <a:ext cx="2743200" cy="365125"/>
          </a:xfrm>
        </p:spPr>
        <p:txBody>
          <a:bodyPr/>
          <a:lstStyle/>
          <a:p>
            <a:fld id="{4FAB73BC-B049-4115-A692-8D63A059BFB8}" type="slidenum">
              <a:rPr lang="en-US" smtClean="0"/>
              <a:t>11</a:t>
            </a:fld>
            <a:endParaRPr lang="en-US" dirty="0"/>
          </a:p>
        </p:txBody>
      </p:sp>
      <p:sp>
        <p:nvSpPr>
          <p:cNvPr id="9" name="Pentagon 16"/>
          <p:cNvSpPr/>
          <p:nvPr/>
        </p:nvSpPr>
        <p:spPr bwMode="auto">
          <a:xfrm>
            <a:off x="1104900" y="1444015"/>
            <a:ext cx="3493839" cy="995782"/>
          </a:xfrm>
          <a:prstGeom prst="homePlate">
            <a:avLst/>
          </a:prstGeom>
          <a:solidFill>
            <a:schemeClr val="bg1">
              <a:lumMod val="65000"/>
            </a:schemeClr>
          </a:solidFill>
          <a:ln w="12700">
            <a:solidFill>
              <a:schemeClr val="bg1">
                <a:lumMod val="65000"/>
              </a:schemeClr>
            </a:solidFill>
            <a:miter lim="800000"/>
            <a:headEnd/>
            <a:tailEnd/>
          </a:ln>
        </p:spPr>
        <p:txBody>
          <a:bodyPr wrap="none" rtlCol="0" anchor="ctr"/>
          <a:lstStyle/>
          <a:p>
            <a:pPr algn="ctr"/>
            <a:r>
              <a:rPr lang="en-US" b="1" dirty="0">
                <a:solidFill>
                  <a:schemeClr val="bg1"/>
                </a:solidFill>
              </a:rPr>
              <a:t>Regression</a:t>
            </a:r>
          </a:p>
        </p:txBody>
      </p:sp>
      <p:sp>
        <p:nvSpPr>
          <p:cNvPr id="10" name="Chevron 17"/>
          <p:cNvSpPr/>
          <p:nvPr/>
        </p:nvSpPr>
        <p:spPr bwMode="auto">
          <a:xfrm>
            <a:off x="4198620" y="1444015"/>
            <a:ext cx="3529861" cy="995782"/>
          </a:xfrm>
          <a:prstGeom prst="chevron">
            <a:avLst/>
          </a:prstGeom>
          <a:solidFill>
            <a:schemeClr val="bg1">
              <a:lumMod val="65000"/>
            </a:schemeClr>
          </a:solidFill>
          <a:ln w="12700">
            <a:solidFill>
              <a:schemeClr val="bg1">
                <a:lumMod val="65000"/>
              </a:schemeClr>
            </a:solidFill>
            <a:miter lim="800000"/>
            <a:headEnd/>
            <a:tailEnd/>
          </a:ln>
        </p:spPr>
        <p:txBody>
          <a:bodyPr wrap="none" rtlCol="0" anchor="ctr"/>
          <a:lstStyle/>
          <a:p>
            <a:pPr lvl="0" algn="ctr"/>
            <a:r>
              <a:rPr lang="en-US" b="1" dirty="0">
                <a:solidFill>
                  <a:srgbClr val="FFFFFF"/>
                </a:solidFill>
              </a:rPr>
              <a:t>Model Prediction</a:t>
            </a:r>
          </a:p>
        </p:txBody>
      </p:sp>
      <p:sp>
        <p:nvSpPr>
          <p:cNvPr id="11" name="Chevron 18"/>
          <p:cNvSpPr/>
          <p:nvPr/>
        </p:nvSpPr>
        <p:spPr bwMode="auto">
          <a:xfrm>
            <a:off x="7342537" y="1444015"/>
            <a:ext cx="3744563" cy="995782"/>
          </a:xfrm>
          <a:prstGeom prst="chevron">
            <a:avLst/>
          </a:prstGeom>
          <a:solidFill>
            <a:schemeClr val="tx2"/>
          </a:solidFill>
          <a:ln w="12700">
            <a:solidFill>
              <a:schemeClr val="tx2"/>
            </a:solidFill>
            <a:miter lim="800000"/>
            <a:headEnd/>
            <a:tailEnd/>
          </a:ln>
        </p:spPr>
        <p:txBody>
          <a:bodyPr wrap="none" rtlCol="0" anchor="ctr"/>
          <a:lstStyle/>
          <a:p>
            <a:pPr lvl="0" algn="ctr"/>
            <a:r>
              <a:rPr lang="en-US" b="1" dirty="0">
                <a:solidFill>
                  <a:srgbClr val="FFFFFF"/>
                </a:solidFill>
              </a:rPr>
              <a:t>Goodness of Fit Statistics</a:t>
            </a:r>
          </a:p>
        </p:txBody>
      </p:sp>
      <p:sp>
        <p:nvSpPr>
          <p:cNvPr id="13" name="Rectangle 12"/>
          <p:cNvSpPr/>
          <p:nvPr/>
        </p:nvSpPr>
        <p:spPr bwMode="auto">
          <a:xfrm>
            <a:off x="1046019" y="6757150"/>
            <a:ext cx="2919153" cy="45719"/>
          </a:xfrm>
          <a:prstGeom prst="rect">
            <a:avLst/>
          </a:prstGeom>
          <a:solidFill>
            <a:schemeClr val="bg1">
              <a:lumMod val="65000"/>
            </a:schemeClr>
          </a:solidFill>
          <a:ln w="12700">
            <a:solidFill>
              <a:schemeClr val="bg1">
                <a:lumMod val="65000"/>
              </a:schemeClr>
            </a:solidFill>
            <a:miter lim="800000"/>
            <a:headEnd/>
            <a:tailEnd/>
          </a:ln>
        </p:spPr>
        <p:txBody>
          <a:bodyPr wrap="none" rtlCol="0" anchor="ctr"/>
          <a:lstStyle/>
          <a:p>
            <a:pPr algn="ctr"/>
            <a:endParaRPr lang="en-US" dirty="0"/>
          </a:p>
        </p:txBody>
      </p:sp>
      <p:sp>
        <p:nvSpPr>
          <p:cNvPr id="15" name="Rectangle 14"/>
          <p:cNvSpPr/>
          <p:nvPr/>
        </p:nvSpPr>
        <p:spPr>
          <a:xfrm>
            <a:off x="1046016" y="2415292"/>
            <a:ext cx="3160224" cy="1908215"/>
          </a:xfrm>
          <a:prstGeom prst="rect">
            <a:avLst/>
          </a:prstGeom>
        </p:spPr>
        <p:txBody>
          <a:bodyPr wrap="square">
            <a:spAutoFit/>
          </a:bodyPr>
          <a:lstStyle/>
          <a:p>
            <a:pPr marL="285750" indent="-285750">
              <a:spcAft>
                <a:spcPts val="1200"/>
              </a:spcAft>
              <a:buClr>
                <a:schemeClr val="bg2"/>
              </a:buClr>
              <a:buFont typeface="Wingdings" panose="05000000000000000000" pitchFamily="2" charset="2"/>
              <a:buChar char="§"/>
            </a:pPr>
            <a:r>
              <a:rPr lang="en-US" sz="1400" dirty="0"/>
              <a:t>Test set (20% of data)</a:t>
            </a:r>
          </a:p>
          <a:p>
            <a:pPr marL="285750" indent="-285750">
              <a:spcAft>
                <a:spcPts val="1200"/>
              </a:spcAft>
              <a:buClr>
                <a:schemeClr val="bg2"/>
              </a:buClr>
              <a:buFont typeface="Wingdings" panose="05000000000000000000" pitchFamily="2" charset="2"/>
              <a:buChar char="§"/>
            </a:pPr>
            <a:r>
              <a:rPr lang="en-US" sz="1400" dirty="0"/>
              <a:t>Training set (80% of data)</a:t>
            </a:r>
          </a:p>
          <a:p>
            <a:pPr marL="285750" indent="-285750">
              <a:spcAft>
                <a:spcPts val="1200"/>
              </a:spcAft>
              <a:buClr>
                <a:schemeClr val="bg2"/>
              </a:buClr>
              <a:buFont typeface="Wingdings" panose="05000000000000000000" pitchFamily="2" charset="2"/>
              <a:buChar char="§"/>
            </a:pPr>
            <a:r>
              <a:rPr lang="en-US" sz="1400" dirty="0"/>
              <a:t>Ran a linear regression on log of ticket sales, second time eliminating all insignificant variables</a:t>
            </a:r>
          </a:p>
          <a:p>
            <a:pPr marL="285750" indent="-285750">
              <a:spcAft>
                <a:spcPts val="1200"/>
              </a:spcAft>
              <a:buClr>
                <a:schemeClr val="bg2"/>
              </a:buClr>
              <a:buFont typeface="Wingdings" panose="05000000000000000000" pitchFamily="2" charset="2"/>
              <a:buChar char="§"/>
            </a:pPr>
            <a:endParaRPr lang="en-US" dirty="0"/>
          </a:p>
        </p:txBody>
      </p:sp>
      <p:graphicFrame>
        <p:nvGraphicFramePr>
          <p:cNvPr id="17" name="Chart 16"/>
          <p:cNvGraphicFramePr>
            <a:graphicFrameLocks/>
          </p:cNvGraphicFramePr>
          <p:nvPr/>
        </p:nvGraphicFramePr>
        <p:xfrm>
          <a:off x="582583" y="3488169"/>
          <a:ext cx="3616037" cy="3314700"/>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p:cNvSpPr/>
          <p:nvPr/>
        </p:nvSpPr>
        <p:spPr>
          <a:xfrm>
            <a:off x="4206240" y="2439797"/>
            <a:ext cx="3160224" cy="1538883"/>
          </a:xfrm>
          <a:prstGeom prst="rect">
            <a:avLst/>
          </a:prstGeom>
        </p:spPr>
        <p:txBody>
          <a:bodyPr wrap="square">
            <a:spAutoFit/>
          </a:bodyPr>
          <a:lstStyle/>
          <a:p>
            <a:pPr marL="285750" indent="-285750">
              <a:spcAft>
                <a:spcPts val="1200"/>
              </a:spcAft>
              <a:buClr>
                <a:schemeClr val="bg2"/>
              </a:buClr>
              <a:buFont typeface="Wingdings" panose="05000000000000000000" pitchFamily="2" charset="2"/>
              <a:buChar char="§"/>
            </a:pPr>
            <a:r>
              <a:rPr lang="en-US" sz="1400" dirty="0"/>
              <a:t>Used analysis to perform prediction for test data set</a:t>
            </a:r>
          </a:p>
          <a:p>
            <a:pPr marL="285750" indent="-285750">
              <a:spcAft>
                <a:spcPts val="1200"/>
              </a:spcAft>
              <a:buClr>
                <a:schemeClr val="bg2"/>
              </a:buClr>
              <a:buFont typeface="Wingdings" panose="05000000000000000000" pitchFamily="2" charset="2"/>
              <a:buChar char="§"/>
            </a:pPr>
            <a:r>
              <a:rPr lang="en-US" sz="1400" dirty="0"/>
              <a:t>Goal: to predict ticket sales and box office revenues with accuracy</a:t>
            </a:r>
          </a:p>
          <a:p>
            <a:pPr marL="285750" indent="-285750">
              <a:spcAft>
                <a:spcPts val="1200"/>
              </a:spcAft>
              <a:buClr>
                <a:schemeClr val="bg2"/>
              </a:buClr>
              <a:buFont typeface="Wingdings" panose="05000000000000000000" pitchFamily="2" charset="2"/>
              <a:buChar char="§"/>
            </a:pPr>
            <a:endParaRPr lang="en-US" dirty="0"/>
          </a:p>
        </p:txBody>
      </p:sp>
      <p:sp>
        <p:nvSpPr>
          <p:cNvPr id="16" name="Rectangle 15"/>
          <p:cNvSpPr/>
          <p:nvPr/>
        </p:nvSpPr>
        <p:spPr bwMode="auto">
          <a:xfrm>
            <a:off x="4206240" y="6757150"/>
            <a:ext cx="2919153" cy="45719"/>
          </a:xfrm>
          <a:prstGeom prst="rect">
            <a:avLst/>
          </a:prstGeom>
          <a:solidFill>
            <a:schemeClr val="bg1">
              <a:lumMod val="65000"/>
            </a:schemeClr>
          </a:solidFill>
          <a:ln w="12700">
            <a:solidFill>
              <a:schemeClr val="bg1">
                <a:lumMod val="65000"/>
              </a:schemeClr>
            </a:solidFill>
            <a:miter lim="800000"/>
            <a:headEnd/>
            <a:tailEnd/>
          </a:ln>
        </p:spPr>
        <p:txBody>
          <a:bodyPr wrap="none" rtlCol="0" anchor="ctr"/>
          <a:lstStyle/>
          <a:p>
            <a:pPr algn="ctr"/>
            <a:endParaRPr lang="en-US" dirty="0"/>
          </a:p>
        </p:txBody>
      </p:sp>
      <p:grpSp>
        <p:nvGrpSpPr>
          <p:cNvPr id="23" name="Group 22"/>
          <p:cNvGrpSpPr>
            <a:grpSpLocks noChangeAspect="1"/>
          </p:cNvGrpSpPr>
          <p:nvPr/>
        </p:nvGrpSpPr>
        <p:grpSpPr>
          <a:xfrm>
            <a:off x="5006093" y="4323477"/>
            <a:ext cx="1521350" cy="1519014"/>
            <a:chOff x="471488" y="1143000"/>
            <a:chExt cx="1031875" cy="1030288"/>
          </a:xfrm>
          <a:solidFill>
            <a:srgbClr val="00629B">
              <a:lumMod val="60000"/>
              <a:lumOff val="40000"/>
            </a:srgbClr>
          </a:solidFill>
        </p:grpSpPr>
        <p:sp>
          <p:nvSpPr>
            <p:cNvPr id="24" name="Freeform 175"/>
            <p:cNvSpPr>
              <a:spLocks/>
            </p:cNvSpPr>
            <p:nvPr/>
          </p:nvSpPr>
          <p:spPr bwMode="auto">
            <a:xfrm>
              <a:off x="681038" y="1357313"/>
              <a:ext cx="606425" cy="608013"/>
            </a:xfrm>
            <a:custGeom>
              <a:avLst/>
              <a:gdLst>
                <a:gd name="T0" fmla="*/ 2511 w 2857"/>
                <a:gd name="T1" fmla="*/ 1428 h 2857"/>
                <a:gd name="T2" fmla="*/ 2511 w 2857"/>
                <a:gd name="T3" fmla="*/ 1428 h 2857"/>
                <a:gd name="T4" fmla="*/ 1429 w 2857"/>
                <a:gd name="T5" fmla="*/ 2510 h 2857"/>
                <a:gd name="T6" fmla="*/ 347 w 2857"/>
                <a:gd name="T7" fmla="*/ 1428 h 2857"/>
                <a:gd name="T8" fmla="*/ 1429 w 2857"/>
                <a:gd name="T9" fmla="*/ 346 h 2857"/>
                <a:gd name="T10" fmla="*/ 1953 w 2857"/>
                <a:gd name="T11" fmla="*/ 482 h 2857"/>
                <a:gd name="T12" fmla="*/ 2205 w 2857"/>
                <a:gd name="T13" fmla="*/ 229 h 2857"/>
                <a:gd name="T14" fmla="*/ 1429 w 2857"/>
                <a:gd name="T15" fmla="*/ 0 h 2857"/>
                <a:gd name="T16" fmla="*/ 0 w 2857"/>
                <a:gd name="T17" fmla="*/ 1428 h 2857"/>
                <a:gd name="T18" fmla="*/ 1429 w 2857"/>
                <a:gd name="T19" fmla="*/ 2857 h 2857"/>
                <a:gd name="T20" fmla="*/ 2857 w 2857"/>
                <a:gd name="T21" fmla="*/ 1428 h 2857"/>
                <a:gd name="T22" fmla="*/ 2636 w 2857"/>
                <a:gd name="T23" fmla="*/ 664 h 2857"/>
                <a:gd name="T24" fmla="*/ 2382 w 2857"/>
                <a:gd name="T25" fmla="*/ 918 h 2857"/>
                <a:gd name="T26" fmla="*/ 2511 w 2857"/>
                <a:gd name="T27" fmla="*/ 1428 h 2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7" h="2857">
                  <a:moveTo>
                    <a:pt x="2511" y="1428"/>
                  </a:moveTo>
                  <a:lnTo>
                    <a:pt x="2511" y="1428"/>
                  </a:lnTo>
                  <a:cubicBezTo>
                    <a:pt x="2511" y="2025"/>
                    <a:pt x="2025" y="2510"/>
                    <a:pt x="1429" y="2510"/>
                  </a:cubicBezTo>
                  <a:cubicBezTo>
                    <a:pt x="832" y="2510"/>
                    <a:pt x="347" y="2025"/>
                    <a:pt x="347" y="1428"/>
                  </a:cubicBezTo>
                  <a:cubicBezTo>
                    <a:pt x="347" y="832"/>
                    <a:pt x="832" y="346"/>
                    <a:pt x="1429" y="346"/>
                  </a:cubicBezTo>
                  <a:cubicBezTo>
                    <a:pt x="1619" y="346"/>
                    <a:pt x="1797" y="396"/>
                    <a:pt x="1953" y="482"/>
                  </a:cubicBezTo>
                  <a:lnTo>
                    <a:pt x="2205" y="229"/>
                  </a:lnTo>
                  <a:cubicBezTo>
                    <a:pt x="1982" y="84"/>
                    <a:pt x="1715" y="0"/>
                    <a:pt x="1429" y="0"/>
                  </a:cubicBezTo>
                  <a:cubicBezTo>
                    <a:pt x="640" y="0"/>
                    <a:pt x="0" y="639"/>
                    <a:pt x="0" y="1428"/>
                  </a:cubicBezTo>
                  <a:cubicBezTo>
                    <a:pt x="0" y="2217"/>
                    <a:pt x="640" y="2857"/>
                    <a:pt x="1429" y="2857"/>
                  </a:cubicBezTo>
                  <a:cubicBezTo>
                    <a:pt x="2218" y="2857"/>
                    <a:pt x="2857" y="2217"/>
                    <a:pt x="2857" y="1428"/>
                  </a:cubicBezTo>
                  <a:cubicBezTo>
                    <a:pt x="2857" y="1147"/>
                    <a:pt x="2776" y="885"/>
                    <a:pt x="2636" y="664"/>
                  </a:cubicBezTo>
                  <a:lnTo>
                    <a:pt x="2382" y="918"/>
                  </a:lnTo>
                  <a:cubicBezTo>
                    <a:pt x="2464" y="1070"/>
                    <a:pt x="2511" y="1244"/>
                    <a:pt x="2511" y="14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20000"/>
                </a:spcBef>
                <a:spcAft>
                  <a:spcPct val="0"/>
                </a:spcAft>
                <a:buClrTx/>
                <a:buSzTx/>
                <a:buFontTx/>
                <a:buNone/>
                <a:tabLst/>
                <a:defRPr/>
              </a:pPr>
              <a:endParaRPr kumimoji="0" lang="en-US" sz="1400" b="0" i="0" u="none" strike="noStrike" kern="0" cap="none" spc="0" normalizeH="0" baseline="0" noProof="0" dirty="0">
                <a:ln>
                  <a:noFill/>
                </a:ln>
                <a:solidFill>
                  <a:srgbClr val="53565A"/>
                </a:solidFill>
                <a:effectLst/>
                <a:uLnTx/>
                <a:uFillTx/>
                <a:latin typeface="Arial" charset="0"/>
              </a:endParaRPr>
            </a:p>
          </p:txBody>
        </p:sp>
        <p:sp>
          <p:nvSpPr>
            <p:cNvPr id="25" name="Freeform 176"/>
            <p:cNvSpPr>
              <a:spLocks/>
            </p:cNvSpPr>
            <p:nvPr/>
          </p:nvSpPr>
          <p:spPr bwMode="auto">
            <a:xfrm>
              <a:off x="471488" y="1147763"/>
              <a:ext cx="1025525" cy="1025525"/>
            </a:xfrm>
            <a:custGeom>
              <a:avLst/>
              <a:gdLst>
                <a:gd name="T0" fmla="*/ 4475 w 4822"/>
                <a:gd name="T1" fmla="*/ 2411 h 4823"/>
                <a:gd name="T2" fmla="*/ 4475 w 4822"/>
                <a:gd name="T3" fmla="*/ 2411 h 4823"/>
                <a:gd name="T4" fmla="*/ 3870 w 4822"/>
                <a:gd name="T5" fmla="*/ 3871 h 4823"/>
                <a:gd name="T6" fmla="*/ 2411 w 4822"/>
                <a:gd name="T7" fmla="*/ 4476 h 4823"/>
                <a:gd name="T8" fmla="*/ 951 w 4822"/>
                <a:gd name="T9" fmla="*/ 3871 h 4823"/>
                <a:gd name="T10" fmla="*/ 346 w 4822"/>
                <a:gd name="T11" fmla="*/ 2411 h 4823"/>
                <a:gd name="T12" fmla="*/ 951 w 4822"/>
                <a:gd name="T13" fmla="*/ 952 h 4823"/>
                <a:gd name="T14" fmla="*/ 2411 w 4822"/>
                <a:gd name="T15" fmla="*/ 347 h 4823"/>
                <a:gd name="T16" fmla="*/ 3481 w 4822"/>
                <a:gd name="T17" fmla="*/ 645 h 4823"/>
                <a:gd name="T18" fmla="*/ 3732 w 4822"/>
                <a:gd name="T19" fmla="*/ 394 h 4823"/>
                <a:gd name="T20" fmla="*/ 2411 w 4822"/>
                <a:gd name="T21" fmla="*/ 0 h 4823"/>
                <a:gd name="T22" fmla="*/ 0 w 4822"/>
                <a:gd name="T23" fmla="*/ 2411 h 4823"/>
                <a:gd name="T24" fmla="*/ 2411 w 4822"/>
                <a:gd name="T25" fmla="*/ 4823 h 4823"/>
                <a:gd name="T26" fmla="*/ 4822 w 4822"/>
                <a:gd name="T27" fmla="*/ 2411 h 4823"/>
                <a:gd name="T28" fmla="*/ 4433 w 4822"/>
                <a:gd name="T29" fmla="*/ 1099 h 4823"/>
                <a:gd name="T30" fmla="*/ 4182 w 4822"/>
                <a:gd name="T31" fmla="*/ 1350 h 4823"/>
                <a:gd name="T32" fmla="*/ 4475 w 4822"/>
                <a:gd name="T33" fmla="*/ 2411 h 4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2" h="4823">
                  <a:moveTo>
                    <a:pt x="4475" y="2411"/>
                  </a:moveTo>
                  <a:lnTo>
                    <a:pt x="4475" y="2411"/>
                  </a:lnTo>
                  <a:cubicBezTo>
                    <a:pt x="4475" y="2963"/>
                    <a:pt x="4260" y="3481"/>
                    <a:pt x="3870" y="3871"/>
                  </a:cubicBezTo>
                  <a:cubicBezTo>
                    <a:pt x="3481" y="4261"/>
                    <a:pt x="2962" y="4476"/>
                    <a:pt x="2411" y="4476"/>
                  </a:cubicBezTo>
                  <a:cubicBezTo>
                    <a:pt x="1859" y="4476"/>
                    <a:pt x="1341" y="4261"/>
                    <a:pt x="951" y="3871"/>
                  </a:cubicBezTo>
                  <a:cubicBezTo>
                    <a:pt x="561" y="3481"/>
                    <a:pt x="346" y="2963"/>
                    <a:pt x="346" y="2411"/>
                  </a:cubicBezTo>
                  <a:cubicBezTo>
                    <a:pt x="346" y="1860"/>
                    <a:pt x="561" y="1341"/>
                    <a:pt x="951" y="952"/>
                  </a:cubicBezTo>
                  <a:cubicBezTo>
                    <a:pt x="1341" y="562"/>
                    <a:pt x="1859" y="347"/>
                    <a:pt x="2411" y="347"/>
                  </a:cubicBezTo>
                  <a:cubicBezTo>
                    <a:pt x="2794" y="347"/>
                    <a:pt x="3162" y="451"/>
                    <a:pt x="3481" y="645"/>
                  </a:cubicBezTo>
                  <a:lnTo>
                    <a:pt x="3732" y="394"/>
                  </a:lnTo>
                  <a:cubicBezTo>
                    <a:pt x="3352" y="145"/>
                    <a:pt x="2898" y="0"/>
                    <a:pt x="2411" y="0"/>
                  </a:cubicBezTo>
                  <a:cubicBezTo>
                    <a:pt x="1079" y="0"/>
                    <a:pt x="0" y="1080"/>
                    <a:pt x="0" y="2411"/>
                  </a:cubicBezTo>
                  <a:cubicBezTo>
                    <a:pt x="0" y="3743"/>
                    <a:pt x="1079" y="4823"/>
                    <a:pt x="2411" y="4823"/>
                  </a:cubicBezTo>
                  <a:cubicBezTo>
                    <a:pt x="3742" y="4823"/>
                    <a:pt x="4822" y="3743"/>
                    <a:pt x="4822" y="2411"/>
                  </a:cubicBezTo>
                  <a:cubicBezTo>
                    <a:pt x="4822" y="1927"/>
                    <a:pt x="4679" y="1476"/>
                    <a:pt x="4433" y="1099"/>
                  </a:cubicBezTo>
                  <a:lnTo>
                    <a:pt x="4182" y="1350"/>
                  </a:lnTo>
                  <a:cubicBezTo>
                    <a:pt x="4373" y="1667"/>
                    <a:pt x="4475" y="2031"/>
                    <a:pt x="4475" y="24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20000"/>
                </a:spcBef>
                <a:spcAft>
                  <a:spcPct val="0"/>
                </a:spcAft>
                <a:buClrTx/>
                <a:buSzTx/>
                <a:buFontTx/>
                <a:buNone/>
                <a:tabLst/>
                <a:defRPr/>
              </a:pPr>
              <a:endParaRPr kumimoji="0" lang="en-US" sz="1400" b="0" i="0" u="none" strike="noStrike" kern="0" cap="none" spc="0" normalizeH="0" baseline="0" noProof="0" dirty="0">
                <a:ln>
                  <a:noFill/>
                </a:ln>
                <a:solidFill>
                  <a:srgbClr val="53565A"/>
                </a:solidFill>
                <a:effectLst/>
                <a:uLnTx/>
                <a:uFillTx/>
                <a:latin typeface="Arial" charset="0"/>
              </a:endParaRPr>
            </a:p>
          </p:txBody>
        </p:sp>
        <p:sp>
          <p:nvSpPr>
            <p:cNvPr id="26" name="Freeform 177"/>
            <p:cNvSpPr>
              <a:spLocks/>
            </p:cNvSpPr>
            <p:nvPr/>
          </p:nvSpPr>
          <p:spPr bwMode="auto">
            <a:xfrm>
              <a:off x="887413" y="1143000"/>
              <a:ext cx="615950" cy="615950"/>
            </a:xfrm>
            <a:custGeom>
              <a:avLst/>
              <a:gdLst>
                <a:gd name="T0" fmla="*/ 2418 w 2892"/>
                <a:gd name="T1" fmla="*/ 479 h 2898"/>
                <a:gd name="T2" fmla="*/ 2418 w 2892"/>
                <a:gd name="T3" fmla="*/ 479 h 2898"/>
                <a:gd name="T4" fmla="*/ 2418 w 2892"/>
                <a:gd name="T5" fmla="*/ 0 h 2898"/>
                <a:gd name="T6" fmla="*/ 1546 w 2892"/>
                <a:gd name="T7" fmla="*/ 869 h 2898"/>
                <a:gd name="T8" fmla="*/ 1546 w 2892"/>
                <a:gd name="T9" fmla="*/ 1154 h 2898"/>
                <a:gd name="T10" fmla="*/ 717 w 2892"/>
                <a:gd name="T11" fmla="*/ 1983 h 2898"/>
                <a:gd name="T12" fmla="*/ 486 w 2892"/>
                <a:gd name="T13" fmla="*/ 1925 h 2898"/>
                <a:gd name="T14" fmla="*/ 0 w 2892"/>
                <a:gd name="T15" fmla="*/ 2411 h 2898"/>
                <a:gd name="T16" fmla="*/ 486 w 2892"/>
                <a:gd name="T17" fmla="*/ 2898 h 2898"/>
                <a:gd name="T18" fmla="*/ 973 w 2892"/>
                <a:gd name="T19" fmla="*/ 2411 h 2898"/>
                <a:gd name="T20" fmla="*/ 916 w 2892"/>
                <a:gd name="T21" fmla="*/ 2184 h 2898"/>
                <a:gd name="T22" fmla="*/ 1713 w 2892"/>
                <a:gd name="T23" fmla="*/ 1387 h 2898"/>
                <a:gd name="T24" fmla="*/ 1984 w 2892"/>
                <a:gd name="T25" fmla="*/ 1387 h 2898"/>
                <a:gd name="T26" fmla="*/ 2892 w 2892"/>
                <a:gd name="T27" fmla="*/ 479 h 2898"/>
                <a:gd name="T28" fmla="*/ 2418 w 2892"/>
                <a:gd name="T29" fmla="*/ 479 h 2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2" h="2898">
                  <a:moveTo>
                    <a:pt x="2418" y="479"/>
                  </a:moveTo>
                  <a:lnTo>
                    <a:pt x="2418" y="479"/>
                  </a:lnTo>
                  <a:lnTo>
                    <a:pt x="2418" y="0"/>
                  </a:lnTo>
                  <a:lnTo>
                    <a:pt x="1546" y="869"/>
                  </a:lnTo>
                  <a:lnTo>
                    <a:pt x="1546" y="1154"/>
                  </a:lnTo>
                  <a:lnTo>
                    <a:pt x="717" y="1983"/>
                  </a:lnTo>
                  <a:cubicBezTo>
                    <a:pt x="649" y="1946"/>
                    <a:pt x="570" y="1925"/>
                    <a:pt x="486" y="1925"/>
                  </a:cubicBezTo>
                  <a:cubicBezTo>
                    <a:pt x="218" y="1925"/>
                    <a:pt x="0" y="2143"/>
                    <a:pt x="0" y="2411"/>
                  </a:cubicBezTo>
                  <a:cubicBezTo>
                    <a:pt x="0" y="2680"/>
                    <a:pt x="218" y="2898"/>
                    <a:pt x="486" y="2898"/>
                  </a:cubicBezTo>
                  <a:cubicBezTo>
                    <a:pt x="755" y="2898"/>
                    <a:pt x="973" y="2680"/>
                    <a:pt x="973" y="2411"/>
                  </a:cubicBezTo>
                  <a:cubicBezTo>
                    <a:pt x="973" y="2329"/>
                    <a:pt x="952" y="2252"/>
                    <a:pt x="916" y="2184"/>
                  </a:cubicBezTo>
                  <a:lnTo>
                    <a:pt x="1713" y="1387"/>
                  </a:lnTo>
                  <a:lnTo>
                    <a:pt x="1984" y="1387"/>
                  </a:lnTo>
                  <a:lnTo>
                    <a:pt x="2892" y="479"/>
                  </a:lnTo>
                  <a:lnTo>
                    <a:pt x="2418" y="479"/>
                  </a:lnTo>
                  <a:close/>
                </a:path>
              </a:pathLst>
            </a:custGeom>
            <a:solidFill>
              <a:srgbClr val="00629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20000"/>
                </a:spcBef>
                <a:spcAft>
                  <a:spcPct val="0"/>
                </a:spcAft>
                <a:buClrTx/>
                <a:buSzTx/>
                <a:buFontTx/>
                <a:buNone/>
                <a:tabLst/>
                <a:defRPr/>
              </a:pPr>
              <a:endParaRPr kumimoji="0" lang="en-US" sz="1400" b="0" i="0" u="none" strike="noStrike" kern="0" cap="none" spc="0" normalizeH="0" baseline="0" noProof="0" dirty="0">
                <a:ln>
                  <a:noFill/>
                </a:ln>
                <a:solidFill>
                  <a:srgbClr val="53565A"/>
                </a:solidFill>
                <a:effectLst/>
                <a:uLnTx/>
                <a:uFillTx/>
                <a:latin typeface="Arial" charset="0"/>
              </a:endParaRPr>
            </a:p>
          </p:txBody>
        </p:sp>
      </p:grpSp>
      <p:sp>
        <p:nvSpPr>
          <p:cNvPr id="18" name="Rectangle 17"/>
          <p:cNvSpPr/>
          <p:nvPr/>
        </p:nvSpPr>
        <p:spPr bwMode="auto">
          <a:xfrm>
            <a:off x="7342537" y="6757150"/>
            <a:ext cx="2919153" cy="45719"/>
          </a:xfrm>
          <a:prstGeom prst="rect">
            <a:avLst/>
          </a:prstGeom>
          <a:solidFill>
            <a:schemeClr val="tx2"/>
          </a:solidFill>
          <a:ln w="12700">
            <a:solidFill>
              <a:schemeClr val="tx2"/>
            </a:solidFill>
            <a:miter lim="800000"/>
            <a:headEnd/>
            <a:tailEnd/>
          </a:ln>
        </p:spPr>
        <p:txBody>
          <a:bodyPr wrap="none" rtlCol="0" anchor="ctr"/>
          <a:lstStyle/>
          <a:p>
            <a:pPr algn="ct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233743628"/>
              </p:ext>
            </p:extLst>
          </p:nvPr>
        </p:nvGraphicFramePr>
        <p:xfrm>
          <a:off x="7684952" y="2956539"/>
          <a:ext cx="2234321" cy="3283868"/>
        </p:xfrm>
        <a:graphic>
          <a:graphicData uri="http://schemas.openxmlformats.org/drawingml/2006/table">
            <a:tbl>
              <a:tblPr/>
              <a:tblGrid>
                <a:gridCol w="1439896">
                  <a:extLst>
                    <a:ext uri="{9D8B030D-6E8A-4147-A177-3AD203B41FA5}">
                      <a16:colId xmlns:a16="http://schemas.microsoft.com/office/drawing/2014/main" val="2392532188"/>
                    </a:ext>
                  </a:extLst>
                </a:gridCol>
                <a:gridCol w="794425">
                  <a:extLst>
                    <a:ext uri="{9D8B030D-6E8A-4147-A177-3AD203B41FA5}">
                      <a16:colId xmlns:a16="http://schemas.microsoft.com/office/drawing/2014/main" val="3731163508"/>
                    </a:ext>
                  </a:extLst>
                </a:gridCol>
              </a:tblGrid>
              <a:tr h="251937">
                <a:tc>
                  <a:txBody>
                    <a:bodyPr/>
                    <a:lstStyle/>
                    <a:p>
                      <a:pPr algn="l" fontAlgn="b"/>
                      <a:r>
                        <a:rPr lang="en-US" sz="1400" b="0" i="0" u="none" strike="noStrike" dirty="0">
                          <a:solidFill>
                            <a:srgbClr val="000000"/>
                          </a:solidFill>
                          <a:effectLst/>
                          <a:latin typeface="Calibri" panose="020F0502020204030204" pitchFamily="34" charset="0"/>
                        </a:rPr>
                        <a:t>Observations</a:t>
                      </a: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1400" b="0" i="0" u="none" strike="noStrike" dirty="0">
                          <a:solidFill>
                            <a:srgbClr val="000000"/>
                          </a:solidFill>
                          <a:effectLst/>
                          <a:latin typeface="Calibri" panose="020F0502020204030204" pitchFamily="34" charset="0"/>
                        </a:rPr>
                        <a:t>2145.000</a:t>
                      </a: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031780333"/>
                  </a:ext>
                </a:extLst>
              </a:tr>
              <a:tr h="251937">
                <a:tc>
                  <a:txBody>
                    <a:bodyPr/>
                    <a:lstStyle/>
                    <a:p>
                      <a:pPr algn="l" fontAlgn="b"/>
                      <a:r>
                        <a:rPr lang="en-US" sz="1400" b="0" i="0" u="none" strike="noStrike" dirty="0">
                          <a:solidFill>
                            <a:srgbClr val="000000"/>
                          </a:solidFill>
                          <a:effectLst/>
                          <a:latin typeface="Calibri" panose="020F0502020204030204" pitchFamily="34" charset="0"/>
                        </a:rPr>
                        <a:t>Sum of weights</a:t>
                      </a:r>
                    </a:p>
                  </a:txBody>
                  <a:tcPr marL="0" marR="0" marT="0"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2145.000</a:t>
                      </a:r>
                    </a:p>
                  </a:txBody>
                  <a:tcPr marL="0" marR="0" marT="0" marB="0" anchor="b">
                    <a:lnL>
                      <a:noFill/>
                    </a:lnL>
                    <a:lnR>
                      <a:noFill/>
                    </a:lnR>
                    <a:lnT>
                      <a:noFill/>
                    </a:lnT>
                    <a:lnB>
                      <a:noFill/>
                    </a:lnB>
                  </a:tcPr>
                </a:tc>
                <a:extLst>
                  <a:ext uri="{0D108BD9-81ED-4DB2-BD59-A6C34878D82A}">
                    <a16:rowId xmlns:a16="http://schemas.microsoft.com/office/drawing/2014/main" val="3836697823"/>
                  </a:ext>
                </a:extLst>
              </a:tr>
              <a:tr h="251937">
                <a:tc>
                  <a:txBody>
                    <a:bodyPr/>
                    <a:lstStyle/>
                    <a:p>
                      <a:pPr algn="l" fontAlgn="b"/>
                      <a:r>
                        <a:rPr lang="en-US" sz="1400" b="0" i="0" u="none" strike="noStrike" dirty="0">
                          <a:solidFill>
                            <a:srgbClr val="000000"/>
                          </a:solidFill>
                          <a:effectLst/>
                          <a:latin typeface="Calibri" panose="020F0502020204030204" pitchFamily="34" charset="0"/>
                        </a:rPr>
                        <a:t>DF</a:t>
                      </a:r>
                    </a:p>
                  </a:txBody>
                  <a:tcPr marL="0" marR="0" marT="0"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2133.000</a:t>
                      </a:r>
                    </a:p>
                  </a:txBody>
                  <a:tcPr marL="0" marR="0" marT="0" marB="0" anchor="b">
                    <a:lnL>
                      <a:noFill/>
                    </a:lnL>
                    <a:lnR>
                      <a:noFill/>
                    </a:lnR>
                    <a:lnT>
                      <a:noFill/>
                    </a:lnT>
                    <a:lnB>
                      <a:noFill/>
                    </a:lnB>
                  </a:tcPr>
                </a:tc>
                <a:extLst>
                  <a:ext uri="{0D108BD9-81ED-4DB2-BD59-A6C34878D82A}">
                    <a16:rowId xmlns:a16="http://schemas.microsoft.com/office/drawing/2014/main" val="2201801507"/>
                  </a:ext>
                </a:extLst>
              </a:tr>
              <a:tr h="251937">
                <a:tc>
                  <a:txBody>
                    <a:bodyPr/>
                    <a:lstStyle/>
                    <a:p>
                      <a:pPr algn="l" fontAlgn="b"/>
                      <a:r>
                        <a:rPr lang="en-US" sz="1400" b="0" i="0" u="none" strike="noStrike" dirty="0">
                          <a:solidFill>
                            <a:srgbClr val="000000"/>
                          </a:solidFill>
                          <a:effectLst/>
                          <a:latin typeface="Calibri" panose="020F0502020204030204" pitchFamily="34" charset="0"/>
                        </a:rPr>
                        <a:t>R²</a:t>
                      </a:r>
                    </a:p>
                  </a:txBody>
                  <a:tcPr marL="0" marR="0" marT="0"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0.509</a:t>
                      </a:r>
                    </a:p>
                  </a:txBody>
                  <a:tcPr marL="0" marR="0" marT="0" marB="0" anchor="b">
                    <a:lnL>
                      <a:noFill/>
                    </a:lnL>
                    <a:lnR>
                      <a:noFill/>
                    </a:lnR>
                    <a:lnT>
                      <a:noFill/>
                    </a:lnT>
                    <a:lnB>
                      <a:noFill/>
                    </a:lnB>
                  </a:tcPr>
                </a:tc>
                <a:extLst>
                  <a:ext uri="{0D108BD9-81ED-4DB2-BD59-A6C34878D82A}">
                    <a16:rowId xmlns:a16="http://schemas.microsoft.com/office/drawing/2014/main" val="2566581636"/>
                  </a:ext>
                </a:extLst>
              </a:tr>
              <a:tr h="251937">
                <a:tc>
                  <a:txBody>
                    <a:bodyPr/>
                    <a:lstStyle/>
                    <a:p>
                      <a:pPr algn="l" fontAlgn="b"/>
                      <a:r>
                        <a:rPr lang="en-US" sz="1400" b="0" i="0" u="none" strike="noStrike" dirty="0">
                          <a:solidFill>
                            <a:srgbClr val="FFFFFF"/>
                          </a:solidFill>
                          <a:effectLst/>
                          <a:latin typeface="Calibri" panose="020F0502020204030204" pitchFamily="34" charset="0"/>
                        </a:rPr>
                        <a:t>Adjusted R²</a:t>
                      </a:r>
                    </a:p>
                  </a:txBody>
                  <a:tcPr marL="0" marR="0" marT="0" marB="0" anchor="b">
                    <a:lnL>
                      <a:noFill/>
                    </a:lnL>
                    <a:lnR>
                      <a:noFill/>
                    </a:lnR>
                    <a:lnT>
                      <a:noFill/>
                    </a:lnT>
                    <a:lnB>
                      <a:noFill/>
                    </a:lnB>
                    <a:solidFill>
                      <a:srgbClr val="4472C4"/>
                    </a:solidFill>
                  </a:tcPr>
                </a:tc>
                <a:tc>
                  <a:txBody>
                    <a:bodyPr/>
                    <a:lstStyle/>
                    <a:p>
                      <a:pPr algn="r" fontAlgn="b"/>
                      <a:r>
                        <a:rPr lang="en-US" sz="1400" b="0" i="0" u="none" strike="noStrike" dirty="0">
                          <a:solidFill>
                            <a:srgbClr val="FFFFFF"/>
                          </a:solidFill>
                          <a:effectLst/>
                          <a:latin typeface="Calibri" panose="020F0502020204030204" pitchFamily="34" charset="0"/>
                        </a:rPr>
                        <a:t>0.51</a:t>
                      </a:r>
                    </a:p>
                  </a:txBody>
                  <a:tcPr marL="0" marR="0" marT="0" marB="0" anchor="b">
                    <a:lnL>
                      <a:noFill/>
                    </a:lnL>
                    <a:lnR>
                      <a:noFill/>
                    </a:lnR>
                    <a:lnT>
                      <a:noFill/>
                    </a:lnT>
                    <a:lnB>
                      <a:noFill/>
                    </a:lnB>
                    <a:solidFill>
                      <a:srgbClr val="4472C4"/>
                    </a:solidFill>
                  </a:tcPr>
                </a:tc>
                <a:extLst>
                  <a:ext uri="{0D108BD9-81ED-4DB2-BD59-A6C34878D82A}">
                    <a16:rowId xmlns:a16="http://schemas.microsoft.com/office/drawing/2014/main" val="3551248180"/>
                  </a:ext>
                </a:extLst>
              </a:tr>
              <a:tr h="251937">
                <a:tc>
                  <a:txBody>
                    <a:bodyPr/>
                    <a:lstStyle/>
                    <a:p>
                      <a:pPr algn="l" fontAlgn="b"/>
                      <a:r>
                        <a:rPr lang="en-US" sz="1400" b="0" i="0" u="none" strike="noStrike" dirty="0">
                          <a:solidFill>
                            <a:srgbClr val="000000"/>
                          </a:solidFill>
                          <a:effectLst/>
                          <a:latin typeface="Calibri" panose="020F0502020204030204" pitchFamily="34" charset="0"/>
                        </a:rPr>
                        <a:t>MSE</a:t>
                      </a:r>
                    </a:p>
                  </a:txBody>
                  <a:tcPr marL="0" marR="0" marT="0"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1.891</a:t>
                      </a:r>
                    </a:p>
                  </a:txBody>
                  <a:tcPr marL="0" marR="0" marT="0" marB="0" anchor="b">
                    <a:lnL>
                      <a:noFill/>
                    </a:lnL>
                    <a:lnR>
                      <a:noFill/>
                    </a:lnR>
                    <a:lnT>
                      <a:noFill/>
                    </a:lnT>
                    <a:lnB>
                      <a:noFill/>
                    </a:lnB>
                  </a:tcPr>
                </a:tc>
                <a:extLst>
                  <a:ext uri="{0D108BD9-81ED-4DB2-BD59-A6C34878D82A}">
                    <a16:rowId xmlns:a16="http://schemas.microsoft.com/office/drawing/2014/main" val="185658726"/>
                  </a:ext>
                </a:extLst>
              </a:tr>
              <a:tr h="251937">
                <a:tc>
                  <a:txBody>
                    <a:bodyPr/>
                    <a:lstStyle/>
                    <a:p>
                      <a:pPr algn="l" fontAlgn="b"/>
                      <a:r>
                        <a:rPr lang="en-US" sz="1400" b="0" i="0" u="none" strike="noStrike" dirty="0">
                          <a:solidFill>
                            <a:srgbClr val="000000"/>
                          </a:solidFill>
                          <a:effectLst/>
                          <a:latin typeface="Calibri" panose="020F0502020204030204" pitchFamily="34" charset="0"/>
                        </a:rPr>
                        <a:t>RMSE</a:t>
                      </a:r>
                    </a:p>
                  </a:txBody>
                  <a:tcPr marL="0" marR="0" marT="0"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1.375</a:t>
                      </a:r>
                    </a:p>
                  </a:txBody>
                  <a:tcPr marL="0" marR="0" marT="0" marB="0" anchor="b">
                    <a:lnL>
                      <a:noFill/>
                    </a:lnL>
                    <a:lnR>
                      <a:noFill/>
                    </a:lnR>
                    <a:lnT>
                      <a:noFill/>
                    </a:lnT>
                    <a:lnB>
                      <a:noFill/>
                    </a:lnB>
                  </a:tcPr>
                </a:tc>
                <a:extLst>
                  <a:ext uri="{0D108BD9-81ED-4DB2-BD59-A6C34878D82A}">
                    <a16:rowId xmlns:a16="http://schemas.microsoft.com/office/drawing/2014/main" val="1780516635"/>
                  </a:ext>
                </a:extLst>
              </a:tr>
              <a:tr h="251937">
                <a:tc>
                  <a:txBody>
                    <a:bodyPr/>
                    <a:lstStyle/>
                    <a:p>
                      <a:pPr algn="l" fontAlgn="b"/>
                      <a:r>
                        <a:rPr lang="en-US" sz="1400" b="0" i="0" u="none" strike="noStrike" dirty="0">
                          <a:solidFill>
                            <a:srgbClr val="FFFFFF"/>
                          </a:solidFill>
                          <a:effectLst/>
                          <a:latin typeface="Calibri" panose="020F0502020204030204" pitchFamily="34" charset="0"/>
                        </a:rPr>
                        <a:t>MAPE</a:t>
                      </a:r>
                    </a:p>
                  </a:txBody>
                  <a:tcPr marL="0" marR="0" marT="0" marB="0" anchor="b">
                    <a:lnL>
                      <a:noFill/>
                    </a:lnL>
                    <a:lnR>
                      <a:noFill/>
                    </a:lnR>
                    <a:lnT>
                      <a:noFill/>
                    </a:lnT>
                    <a:lnB>
                      <a:noFill/>
                    </a:lnB>
                    <a:solidFill>
                      <a:srgbClr val="4472C4"/>
                    </a:solidFill>
                  </a:tcPr>
                </a:tc>
                <a:tc>
                  <a:txBody>
                    <a:bodyPr/>
                    <a:lstStyle/>
                    <a:p>
                      <a:pPr algn="r" fontAlgn="b"/>
                      <a:r>
                        <a:rPr lang="en-US" sz="1400" b="0" i="0" u="none" strike="noStrike" dirty="0">
                          <a:solidFill>
                            <a:srgbClr val="FFFFFF"/>
                          </a:solidFill>
                          <a:effectLst/>
                          <a:latin typeface="Calibri" panose="020F0502020204030204" pitchFamily="34" charset="0"/>
                        </a:rPr>
                        <a:t>7.24</a:t>
                      </a:r>
                    </a:p>
                  </a:txBody>
                  <a:tcPr marL="0" marR="0" marT="0" marB="0" anchor="b">
                    <a:lnL>
                      <a:noFill/>
                    </a:lnL>
                    <a:lnR>
                      <a:noFill/>
                    </a:lnR>
                    <a:lnT>
                      <a:noFill/>
                    </a:lnT>
                    <a:lnB>
                      <a:noFill/>
                    </a:lnB>
                    <a:solidFill>
                      <a:srgbClr val="4472C4"/>
                    </a:solidFill>
                  </a:tcPr>
                </a:tc>
                <a:extLst>
                  <a:ext uri="{0D108BD9-81ED-4DB2-BD59-A6C34878D82A}">
                    <a16:rowId xmlns:a16="http://schemas.microsoft.com/office/drawing/2014/main" val="3728492600"/>
                  </a:ext>
                </a:extLst>
              </a:tr>
              <a:tr h="251937">
                <a:tc>
                  <a:txBody>
                    <a:bodyPr/>
                    <a:lstStyle/>
                    <a:p>
                      <a:pPr algn="l" fontAlgn="b"/>
                      <a:r>
                        <a:rPr lang="en-US" sz="1400" b="0" i="0" u="none" strike="noStrike" dirty="0">
                          <a:solidFill>
                            <a:srgbClr val="000000"/>
                          </a:solidFill>
                          <a:effectLst/>
                          <a:latin typeface="Calibri" panose="020F0502020204030204" pitchFamily="34" charset="0"/>
                        </a:rPr>
                        <a:t>DW</a:t>
                      </a:r>
                    </a:p>
                  </a:txBody>
                  <a:tcPr marL="0" marR="0" marT="0"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0.842</a:t>
                      </a:r>
                    </a:p>
                  </a:txBody>
                  <a:tcPr marL="0" marR="0" marT="0" marB="0" anchor="b">
                    <a:lnL>
                      <a:noFill/>
                    </a:lnL>
                    <a:lnR>
                      <a:noFill/>
                    </a:lnR>
                    <a:lnT>
                      <a:noFill/>
                    </a:lnT>
                    <a:lnB>
                      <a:noFill/>
                    </a:lnB>
                  </a:tcPr>
                </a:tc>
                <a:extLst>
                  <a:ext uri="{0D108BD9-81ED-4DB2-BD59-A6C34878D82A}">
                    <a16:rowId xmlns:a16="http://schemas.microsoft.com/office/drawing/2014/main" val="3450824548"/>
                  </a:ext>
                </a:extLst>
              </a:tr>
              <a:tr h="251937">
                <a:tc>
                  <a:txBody>
                    <a:bodyPr/>
                    <a:lstStyle/>
                    <a:p>
                      <a:pPr algn="l" fontAlgn="b"/>
                      <a:r>
                        <a:rPr lang="en-US" sz="1400" b="0" i="0" u="none" strike="noStrike" dirty="0">
                          <a:solidFill>
                            <a:srgbClr val="000000"/>
                          </a:solidFill>
                          <a:effectLst/>
                          <a:latin typeface="Calibri" panose="020F0502020204030204" pitchFamily="34" charset="0"/>
                        </a:rPr>
                        <a:t>Cp</a:t>
                      </a:r>
                    </a:p>
                  </a:txBody>
                  <a:tcPr marL="0" marR="0" marT="0"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12.000</a:t>
                      </a:r>
                    </a:p>
                  </a:txBody>
                  <a:tcPr marL="0" marR="0" marT="0" marB="0" anchor="b">
                    <a:lnL>
                      <a:noFill/>
                    </a:lnL>
                    <a:lnR>
                      <a:noFill/>
                    </a:lnR>
                    <a:lnT>
                      <a:noFill/>
                    </a:lnT>
                    <a:lnB>
                      <a:noFill/>
                    </a:lnB>
                  </a:tcPr>
                </a:tc>
                <a:extLst>
                  <a:ext uri="{0D108BD9-81ED-4DB2-BD59-A6C34878D82A}">
                    <a16:rowId xmlns:a16="http://schemas.microsoft.com/office/drawing/2014/main" val="842416461"/>
                  </a:ext>
                </a:extLst>
              </a:tr>
              <a:tr h="251937">
                <a:tc>
                  <a:txBody>
                    <a:bodyPr/>
                    <a:lstStyle/>
                    <a:p>
                      <a:pPr algn="l" fontAlgn="b"/>
                      <a:r>
                        <a:rPr lang="en-US" sz="1400" b="0" i="0" u="none" strike="noStrike" dirty="0">
                          <a:solidFill>
                            <a:srgbClr val="000000"/>
                          </a:solidFill>
                          <a:effectLst/>
                          <a:latin typeface="Calibri" panose="020F0502020204030204" pitchFamily="34" charset="0"/>
                        </a:rPr>
                        <a:t>AIC</a:t>
                      </a:r>
                    </a:p>
                  </a:txBody>
                  <a:tcPr marL="0" marR="0" marT="0"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1378.900</a:t>
                      </a:r>
                    </a:p>
                  </a:txBody>
                  <a:tcPr marL="0" marR="0" marT="0" marB="0" anchor="b">
                    <a:lnL>
                      <a:noFill/>
                    </a:lnL>
                    <a:lnR>
                      <a:noFill/>
                    </a:lnR>
                    <a:lnT>
                      <a:noFill/>
                    </a:lnT>
                    <a:lnB>
                      <a:noFill/>
                    </a:lnB>
                  </a:tcPr>
                </a:tc>
                <a:extLst>
                  <a:ext uri="{0D108BD9-81ED-4DB2-BD59-A6C34878D82A}">
                    <a16:rowId xmlns:a16="http://schemas.microsoft.com/office/drawing/2014/main" val="423558516"/>
                  </a:ext>
                </a:extLst>
              </a:tr>
              <a:tr h="251937">
                <a:tc>
                  <a:txBody>
                    <a:bodyPr/>
                    <a:lstStyle/>
                    <a:p>
                      <a:pPr algn="l" fontAlgn="b"/>
                      <a:r>
                        <a:rPr lang="en-US" sz="1400" b="0" i="0" u="none" strike="noStrike" dirty="0">
                          <a:solidFill>
                            <a:srgbClr val="000000"/>
                          </a:solidFill>
                          <a:effectLst/>
                          <a:latin typeface="Calibri" panose="020F0502020204030204" pitchFamily="34" charset="0"/>
                        </a:rPr>
                        <a:t>SBC</a:t>
                      </a:r>
                    </a:p>
                  </a:txBody>
                  <a:tcPr marL="0" marR="0" marT="0"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1446.950</a:t>
                      </a:r>
                    </a:p>
                  </a:txBody>
                  <a:tcPr marL="0" marR="0" marT="0" marB="0" anchor="b">
                    <a:lnL>
                      <a:noFill/>
                    </a:lnL>
                    <a:lnR>
                      <a:noFill/>
                    </a:lnR>
                    <a:lnT>
                      <a:noFill/>
                    </a:lnT>
                    <a:lnB>
                      <a:noFill/>
                    </a:lnB>
                  </a:tcPr>
                </a:tc>
                <a:extLst>
                  <a:ext uri="{0D108BD9-81ED-4DB2-BD59-A6C34878D82A}">
                    <a16:rowId xmlns:a16="http://schemas.microsoft.com/office/drawing/2014/main" val="3116015775"/>
                  </a:ext>
                </a:extLst>
              </a:tr>
              <a:tr h="260624">
                <a:tc>
                  <a:txBody>
                    <a:bodyPr/>
                    <a:lstStyle/>
                    <a:p>
                      <a:pPr algn="l" fontAlgn="b"/>
                      <a:r>
                        <a:rPr lang="en-US" sz="1400" b="0" i="0" u="none" strike="noStrike" dirty="0">
                          <a:solidFill>
                            <a:srgbClr val="000000"/>
                          </a:solidFill>
                          <a:effectLst/>
                          <a:latin typeface="Calibri" panose="020F0502020204030204" pitchFamily="34" charset="0"/>
                        </a:rPr>
                        <a:t>PC</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0.496</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3220115"/>
                  </a:ext>
                </a:extLst>
              </a:tr>
            </a:tbl>
          </a:graphicData>
        </a:graphic>
      </p:graphicFrame>
    </p:spTree>
    <p:extLst>
      <p:ext uri="{BB962C8B-B14F-4D97-AF65-F5344CB8AC3E}">
        <p14:creationId xmlns:p14="http://schemas.microsoft.com/office/powerpoint/2010/main" val="4134649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733"/>
            <a:ext cx="10515600" cy="876821"/>
          </a:xfrm>
        </p:spPr>
        <p:txBody>
          <a:bodyPr anchor="b">
            <a:normAutofit/>
          </a:bodyPr>
          <a:lstStyle/>
          <a:p>
            <a:r>
              <a:rPr lang="en-US" sz="3200" b="1" dirty="0"/>
              <a:t>Analysis – Logit Regression</a:t>
            </a:r>
          </a:p>
        </p:txBody>
      </p:sp>
      <p:sp>
        <p:nvSpPr>
          <p:cNvPr id="3" name="Title 1"/>
          <p:cNvSpPr txBox="1">
            <a:spLocks/>
          </p:cNvSpPr>
          <p:nvPr/>
        </p:nvSpPr>
        <p:spPr>
          <a:xfrm>
            <a:off x="838200" y="1114352"/>
            <a:ext cx="10515600" cy="6128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i="1" dirty="0"/>
              <a:t>We used regression analysis to determine what factors contribute to a movie’s box office revenues.</a:t>
            </a:r>
          </a:p>
        </p:txBody>
      </p:sp>
      <p:cxnSp>
        <p:nvCxnSpPr>
          <p:cNvPr id="32" name="Straight Connector 31"/>
          <p:cNvCxnSpPr/>
          <p:nvPr/>
        </p:nvCxnSpPr>
        <p:spPr>
          <a:xfrm>
            <a:off x="-241338" y="1050554"/>
            <a:ext cx="1285869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Slide Number Placeholder 43"/>
          <p:cNvSpPr>
            <a:spLocks noGrp="1"/>
          </p:cNvSpPr>
          <p:nvPr>
            <p:ph type="sldNum" sz="quarter" idx="12"/>
          </p:nvPr>
        </p:nvSpPr>
        <p:spPr>
          <a:xfrm>
            <a:off x="9448800" y="6578748"/>
            <a:ext cx="2743200" cy="365125"/>
          </a:xfrm>
        </p:spPr>
        <p:txBody>
          <a:bodyPr/>
          <a:lstStyle/>
          <a:p>
            <a:fld id="{4FAB73BC-B049-4115-A692-8D63A059BFB8}" type="slidenum">
              <a:rPr lang="en-US" smtClean="0"/>
              <a:t>12</a:t>
            </a:fld>
            <a:endParaRPr lang="en-US" dirty="0"/>
          </a:p>
        </p:txBody>
      </p:sp>
      <p:grpSp>
        <p:nvGrpSpPr>
          <p:cNvPr id="5" name="Group 4"/>
          <p:cNvGrpSpPr/>
          <p:nvPr/>
        </p:nvGrpSpPr>
        <p:grpSpPr>
          <a:xfrm>
            <a:off x="1392805" y="1597212"/>
            <a:ext cx="9406390" cy="5128459"/>
            <a:chOff x="1947410" y="1597212"/>
            <a:chExt cx="9406390" cy="5128459"/>
          </a:xfrm>
        </p:grpSpPr>
        <p:pic>
          <p:nvPicPr>
            <p:cNvPr id="1026" name="Picture 1" descr="image001"/>
            <p:cNvPicPr>
              <a:picLocks noChangeAspect="1" noChangeArrowheads="1"/>
            </p:cNvPicPr>
            <p:nvPr/>
          </p:nvPicPr>
          <p:blipFill rotWithShape="1">
            <a:blip r:embed="rId3">
              <a:extLst>
                <a:ext uri="{28A0092B-C50C-407E-A947-70E740481C1C}">
                  <a14:useLocalDpi xmlns:a14="http://schemas.microsoft.com/office/drawing/2010/main" val="0"/>
                </a:ext>
              </a:extLst>
            </a:blip>
            <a:srcRect t="5849"/>
            <a:stretch/>
          </p:blipFill>
          <p:spPr bwMode="auto">
            <a:xfrm>
              <a:off x="6435362" y="2279725"/>
              <a:ext cx="4918438" cy="444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Straight Connector 30"/>
            <p:cNvCxnSpPr/>
            <p:nvPr/>
          </p:nvCxnSpPr>
          <p:spPr>
            <a:xfrm>
              <a:off x="5929023" y="1911253"/>
              <a:ext cx="0" cy="4643501"/>
            </a:xfrm>
            <a:prstGeom prst="line">
              <a:avLst/>
            </a:prstGeom>
            <a:noFill/>
            <a:ln w="9525" cap="flat" cmpd="sng" algn="ctr">
              <a:solidFill>
                <a:schemeClr val="accent5"/>
              </a:solidFill>
              <a:prstDash val="solid"/>
            </a:ln>
            <a:effectLst/>
          </p:spPr>
        </p:cxnSp>
        <p:sp>
          <p:nvSpPr>
            <p:cNvPr id="20" name="Right Arrow 25"/>
            <p:cNvSpPr/>
            <p:nvPr/>
          </p:nvSpPr>
          <p:spPr>
            <a:xfrm rot="5400000">
              <a:off x="264833" y="3279789"/>
              <a:ext cx="5128459" cy="1763306"/>
            </a:xfrm>
            <a:prstGeom prst="rightArrow">
              <a:avLst/>
            </a:prstGeom>
            <a:solidFill>
              <a:schemeClr val="tx2"/>
            </a:solidFill>
            <a:ln w="25400" cap="flat" cmpd="sng" algn="ctr">
              <a:solidFill>
                <a:schemeClr val="tx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ndParaRPr>
            </a:p>
          </p:txBody>
        </p:sp>
        <p:sp>
          <p:nvSpPr>
            <p:cNvPr id="21" name="Rounded Rectangle 33"/>
            <p:cNvSpPr/>
            <p:nvPr/>
          </p:nvSpPr>
          <p:spPr>
            <a:xfrm>
              <a:off x="2902745" y="1887707"/>
              <a:ext cx="2362200" cy="694442"/>
            </a:xfrm>
            <a:prstGeom prst="roundRect">
              <a:avLst/>
            </a:prstGeom>
            <a:solidFill>
              <a:schemeClr val="accent5">
                <a:lumMod val="20000"/>
                <a:lumOff val="80000"/>
              </a:schemeClr>
            </a:solidFill>
            <a:ln w="25400" cap="flat" cmpd="sng" algn="ctr">
              <a:solidFill>
                <a:schemeClr val="accent5">
                  <a:lumMod val="20000"/>
                  <a:lumOff val="80000"/>
                </a:schemeClr>
              </a:solidFill>
              <a:prstDash val="solid"/>
            </a:ln>
            <a:effectLst/>
          </p:spPr>
          <p:txBody>
            <a:bodyPr rtlCol="0" anchor="ctr"/>
            <a:lstStyle/>
            <a:p>
              <a:pPr marL="0" marR="0" lvl="0" indent="0" algn="ctr" defTabSz="914400" eaLnBrk="1" fontAlgn="base" latinLnBrk="0" hangingPunct="1">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53565A"/>
                  </a:solidFill>
                  <a:effectLst/>
                  <a:uLnTx/>
                  <a:uFillTx/>
                  <a:latin typeface="Arial"/>
                  <a:ea typeface="+mn-ea"/>
                  <a:cs typeface="+mn-cs"/>
                </a:rPr>
                <a:t>Test set (20%</a:t>
              </a:r>
              <a:r>
                <a:rPr kumimoji="0" lang="en-US" sz="1400" b="0" i="0" u="none" strike="noStrike" kern="0" cap="none" spc="0" normalizeH="0" noProof="0" dirty="0">
                  <a:ln>
                    <a:noFill/>
                  </a:ln>
                  <a:solidFill>
                    <a:srgbClr val="53565A"/>
                  </a:solidFill>
                  <a:effectLst/>
                  <a:uLnTx/>
                  <a:uFillTx/>
                  <a:latin typeface="Arial"/>
                  <a:ea typeface="+mn-ea"/>
                  <a:cs typeface="+mn-cs"/>
                </a:rPr>
                <a:t> of data)</a:t>
              </a:r>
            </a:p>
            <a:p>
              <a:pPr marL="0" marR="0" lvl="0" indent="0" algn="ctr" defTabSz="914400" eaLnBrk="1" fontAlgn="base" latinLnBrk="0" hangingPunct="1">
                <a:lnSpc>
                  <a:spcPct val="100000"/>
                </a:lnSpc>
                <a:spcBef>
                  <a:spcPct val="20000"/>
                </a:spcBef>
                <a:spcAft>
                  <a:spcPct val="0"/>
                </a:spcAft>
                <a:buClrTx/>
                <a:buSzTx/>
                <a:buFontTx/>
                <a:buNone/>
                <a:tabLst/>
                <a:defRPr/>
              </a:pPr>
              <a:r>
                <a:rPr lang="en-US" sz="1400" kern="0" baseline="0" dirty="0">
                  <a:solidFill>
                    <a:srgbClr val="53565A"/>
                  </a:solidFill>
                  <a:latin typeface="Arial"/>
                </a:rPr>
                <a:t>Training</a:t>
              </a:r>
              <a:r>
                <a:rPr lang="en-US" sz="1400" kern="0" dirty="0">
                  <a:solidFill>
                    <a:srgbClr val="53565A"/>
                  </a:solidFill>
                  <a:latin typeface="Arial"/>
                </a:rPr>
                <a:t> set (80% of data)</a:t>
              </a:r>
              <a:endParaRPr kumimoji="0" lang="en-US" sz="1400" b="0" i="0" u="none" strike="noStrike" kern="0" cap="none" spc="0" normalizeH="0" baseline="0" noProof="0" dirty="0">
                <a:ln>
                  <a:noFill/>
                </a:ln>
                <a:solidFill>
                  <a:srgbClr val="53565A"/>
                </a:solidFill>
                <a:effectLst/>
                <a:uLnTx/>
                <a:uFillTx/>
                <a:latin typeface="Arial"/>
                <a:ea typeface="+mn-ea"/>
                <a:cs typeface="+mn-cs"/>
              </a:endParaRPr>
            </a:p>
          </p:txBody>
        </p:sp>
        <p:sp>
          <p:nvSpPr>
            <p:cNvPr id="22" name="Rounded Rectangle 35"/>
            <p:cNvSpPr/>
            <p:nvPr/>
          </p:nvSpPr>
          <p:spPr>
            <a:xfrm>
              <a:off x="2902745" y="3722269"/>
              <a:ext cx="2362200" cy="694442"/>
            </a:xfrm>
            <a:prstGeom prst="roundRect">
              <a:avLst/>
            </a:prstGeom>
            <a:solidFill>
              <a:schemeClr val="accent5">
                <a:lumMod val="20000"/>
                <a:lumOff val="80000"/>
              </a:schemeClr>
            </a:solidFill>
            <a:ln w="25400" cap="flat" cmpd="sng" algn="ctr">
              <a:solidFill>
                <a:schemeClr val="accent5">
                  <a:lumMod val="20000"/>
                  <a:lumOff val="80000"/>
                </a:schemeClr>
              </a:solidFill>
              <a:prstDash val="solid"/>
            </a:ln>
            <a:effectLst/>
          </p:spPr>
          <p:txBody>
            <a:bodyPr rtlCol="0" anchor="ctr"/>
            <a:lstStyle/>
            <a:p>
              <a:pPr marL="0" marR="0" lvl="0" indent="0" algn="ctr" defTabSz="914400" eaLnBrk="1" fontAlgn="base" latinLnBrk="0" hangingPunct="1">
                <a:lnSpc>
                  <a:spcPct val="100000"/>
                </a:lnSpc>
                <a:spcBef>
                  <a:spcPct val="20000"/>
                </a:spcBef>
                <a:spcAft>
                  <a:spcPct val="0"/>
                </a:spcAft>
                <a:buClrTx/>
                <a:buSzTx/>
                <a:buFontTx/>
                <a:buNone/>
                <a:tabLst/>
                <a:defRPr/>
              </a:pPr>
              <a:r>
                <a:rPr lang="en-US" sz="1400" kern="0" dirty="0">
                  <a:solidFill>
                    <a:srgbClr val="53565A"/>
                  </a:solidFill>
                  <a:latin typeface="Arial"/>
                </a:rPr>
                <a:t>Success = blockbuster movie with $100+ M in adjusted gross revenue</a:t>
              </a:r>
              <a:endParaRPr kumimoji="0" lang="en-US" sz="1400" b="0" i="0" u="none" strike="noStrike" kern="0" cap="none" spc="0" normalizeH="0" baseline="0" noProof="0" dirty="0">
                <a:ln>
                  <a:noFill/>
                </a:ln>
                <a:solidFill>
                  <a:srgbClr val="53565A"/>
                </a:solidFill>
                <a:effectLst/>
                <a:uLnTx/>
                <a:uFillTx/>
                <a:latin typeface="Arial"/>
                <a:ea typeface="+mn-ea"/>
                <a:cs typeface="+mn-cs"/>
              </a:endParaRPr>
            </a:p>
          </p:txBody>
        </p:sp>
        <p:sp>
          <p:nvSpPr>
            <p:cNvPr id="23" name="Rounded Rectangle 36"/>
            <p:cNvSpPr/>
            <p:nvPr/>
          </p:nvSpPr>
          <p:spPr>
            <a:xfrm>
              <a:off x="2902745" y="4724391"/>
              <a:ext cx="2362200" cy="694442"/>
            </a:xfrm>
            <a:prstGeom prst="roundRect">
              <a:avLst/>
            </a:prstGeom>
            <a:solidFill>
              <a:schemeClr val="accent5">
                <a:lumMod val="20000"/>
                <a:lumOff val="80000"/>
              </a:schemeClr>
            </a:solidFill>
            <a:ln w="25400" cap="flat" cmpd="sng" algn="ctr">
              <a:solidFill>
                <a:schemeClr val="accent5">
                  <a:lumMod val="20000"/>
                  <a:lumOff val="80000"/>
                </a:schemeClr>
              </a:solidFill>
              <a:prstDash val="solid"/>
            </a:ln>
            <a:effectLst/>
          </p:spPr>
          <p:txBody>
            <a:bodyPr rtlCol="0" anchor="ctr"/>
            <a:lstStyle/>
            <a:p>
              <a:pPr lvl="0" algn="ctr" defTabSz="914400" fontAlgn="base">
                <a:spcBef>
                  <a:spcPct val="20000"/>
                </a:spcBef>
                <a:spcAft>
                  <a:spcPct val="0"/>
                </a:spcAft>
                <a:defRPr/>
              </a:pPr>
              <a:r>
                <a:rPr lang="en-US" sz="1400" kern="0" dirty="0">
                  <a:solidFill>
                    <a:srgbClr val="53565A"/>
                  </a:solidFill>
                  <a:latin typeface="Arial"/>
                </a:rPr>
                <a:t>Goal: to predict which movies would be a blockbuster hit</a:t>
              </a:r>
            </a:p>
          </p:txBody>
        </p:sp>
        <p:sp>
          <p:nvSpPr>
            <p:cNvPr id="29" name="Rounded Rectangle 39"/>
            <p:cNvSpPr/>
            <p:nvPr/>
          </p:nvSpPr>
          <p:spPr>
            <a:xfrm>
              <a:off x="2938009" y="2804988"/>
              <a:ext cx="2362200" cy="694442"/>
            </a:xfrm>
            <a:prstGeom prst="roundRect">
              <a:avLst/>
            </a:prstGeom>
            <a:solidFill>
              <a:schemeClr val="accent5">
                <a:lumMod val="20000"/>
                <a:lumOff val="80000"/>
              </a:schemeClr>
            </a:solidFill>
            <a:ln w="25400" cap="flat" cmpd="sng" algn="ctr">
              <a:solidFill>
                <a:schemeClr val="accent5">
                  <a:lumMod val="20000"/>
                  <a:lumOff val="80000"/>
                </a:schemeClr>
              </a:solidFill>
              <a:prstDash val="solid"/>
            </a:ln>
            <a:effectLst/>
          </p:spPr>
          <p:txBody>
            <a:bodyPr rtlCol="0" anchor="ctr"/>
            <a:lstStyle/>
            <a:p>
              <a:pPr marL="0" marR="0" lvl="0" indent="0" algn="ctr" defTabSz="914400" eaLnBrk="1" fontAlgn="base" latinLnBrk="0" hangingPunct="1">
                <a:lnSpc>
                  <a:spcPct val="100000"/>
                </a:lnSpc>
                <a:spcBef>
                  <a:spcPct val="20000"/>
                </a:spcBef>
                <a:spcAft>
                  <a:spcPct val="0"/>
                </a:spcAft>
                <a:buClrTx/>
                <a:buSzTx/>
                <a:buFontTx/>
                <a:buNone/>
                <a:tabLst/>
                <a:defRPr/>
              </a:pPr>
              <a:r>
                <a:rPr lang="en-US" sz="1400" kern="0" dirty="0">
                  <a:solidFill>
                    <a:srgbClr val="53565A"/>
                  </a:solidFill>
                  <a:latin typeface="Arial"/>
                </a:rPr>
                <a:t>Logit regression on the success of each movie</a:t>
              </a:r>
              <a:endParaRPr kumimoji="0" lang="en-US" sz="1400" b="0" i="0" u="none" strike="noStrike" kern="0" cap="none" spc="0" normalizeH="0" baseline="0" noProof="0" dirty="0">
                <a:ln>
                  <a:noFill/>
                </a:ln>
                <a:solidFill>
                  <a:srgbClr val="53565A"/>
                </a:solidFill>
                <a:effectLst/>
                <a:uLnTx/>
                <a:uFillTx/>
                <a:latin typeface="Arial"/>
                <a:ea typeface="+mn-ea"/>
                <a:cs typeface="+mn-cs"/>
              </a:endParaRPr>
            </a:p>
          </p:txBody>
        </p:sp>
        <p:sp>
          <p:nvSpPr>
            <p:cNvPr id="33" name="Rounded Rectangle 36"/>
            <p:cNvSpPr/>
            <p:nvPr/>
          </p:nvSpPr>
          <p:spPr>
            <a:xfrm>
              <a:off x="7806027" y="1597212"/>
              <a:ext cx="2362200" cy="330163"/>
            </a:xfrm>
            <a:prstGeom prst="roundRect">
              <a:avLst/>
            </a:prstGeom>
            <a:solidFill>
              <a:schemeClr val="tx2"/>
            </a:solidFill>
            <a:ln w="25400" cap="flat" cmpd="sng" algn="ctr">
              <a:solidFill>
                <a:schemeClr val="tx2"/>
              </a:solidFill>
              <a:prstDash val="solid"/>
            </a:ln>
            <a:effectLst/>
          </p:spPr>
          <p:txBody>
            <a:bodyPr rtlCol="0" anchor="ctr"/>
            <a:lstStyle/>
            <a:p>
              <a:pPr lvl="0" algn="ctr" defTabSz="914400" fontAlgn="base">
                <a:spcBef>
                  <a:spcPct val="20000"/>
                </a:spcBef>
                <a:spcAft>
                  <a:spcPct val="0"/>
                </a:spcAft>
                <a:defRPr/>
              </a:pPr>
              <a:r>
                <a:rPr lang="en-US" sz="1400" kern="0" dirty="0">
                  <a:solidFill>
                    <a:schemeClr val="bg1"/>
                  </a:solidFill>
                  <a:latin typeface="Arial"/>
                </a:rPr>
                <a:t>Hit Rate = 84%</a:t>
              </a:r>
            </a:p>
          </p:txBody>
        </p:sp>
      </p:grpSp>
    </p:spTree>
    <p:extLst>
      <p:ext uri="{BB962C8B-B14F-4D97-AF65-F5344CB8AC3E}">
        <p14:creationId xmlns:p14="http://schemas.microsoft.com/office/powerpoint/2010/main" val="3650278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tic.parade.com/wp-content/uploads/2014/06/cheapest-movie-ticket-ftr.jpg"/>
          <p:cNvPicPr>
            <a:picLocks noChangeAspect="1" noChangeArrowheads="1"/>
          </p:cNvPicPr>
          <p:nvPr/>
        </p:nvPicPr>
        <p:blipFill rotWithShape="1">
          <a:blip r:embed="rId3">
            <a:extLst>
              <a:ext uri="{28A0092B-C50C-407E-A947-70E740481C1C}">
                <a14:useLocalDpi xmlns:a14="http://schemas.microsoft.com/office/drawing/2010/main" val="0"/>
              </a:ext>
            </a:extLst>
          </a:blip>
          <a:srcRect t="7866" b="2134"/>
          <a:stretch/>
        </p:blipFill>
        <p:spPr bwMode="auto">
          <a:xfrm>
            <a:off x="20" y="10"/>
            <a:ext cx="12191980" cy="685799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normAutofit/>
          </a:bodyPr>
          <a:lstStyle/>
          <a:p>
            <a:fld id="{4FAB73BC-B049-4115-A692-8D63A059BFB8}" type="slidenum">
              <a:rPr lang="en-US" smtClean="0">
                <a:solidFill>
                  <a:srgbClr val="FFFFFF"/>
                </a:solidFill>
              </a:rPr>
              <a:pPr/>
              <a:t>13</a:t>
            </a:fld>
            <a:endParaRPr lang="en-US" dirty="0">
              <a:solidFill>
                <a:srgbClr val="FFFFFF"/>
              </a:solidFill>
            </a:endParaRPr>
          </a:p>
        </p:txBody>
      </p:sp>
      <p:sp>
        <p:nvSpPr>
          <p:cNvPr id="6" name="Title 1"/>
          <p:cNvSpPr txBox="1">
            <a:spLocks/>
          </p:cNvSpPr>
          <p:nvPr/>
        </p:nvSpPr>
        <p:spPr>
          <a:xfrm>
            <a:off x="8445985" y="10"/>
            <a:ext cx="3732054" cy="1110241"/>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b="1" dirty="0">
                <a:ea typeface="BatangChe" panose="02030609000101010101" pitchFamily="49" charset="-127"/>
              </a:rPr>
              <a:t>Insights</a:t>
            </a:r>
          </a:p>
        </p:txBody>
      </p:sp>
    </p:spTree>
    <p:extLst>
      <p:ext uri="{BB962C8B-B14F-4D97-AF65-F5344CB8AC3E}">
        <p14:creationId xmlns:p14="http://schemas.microsoft.com/office/powerpoint/2010/main" val="631560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733"/>
            <a:ext cx="10515600" cy="876821"/>
          </a:xfrm>
        </p:spPr>
        <p:txBody>
          <a:bodyPr anchor="b">
            <a:normAutofit/>
          </a:bodyPr>
          <a:lstStyle/>
          <a:p>
            <a:r>
              <a:rPr lang="en-US" sz="3200" b="1" dirty="0"/>
              <a:t>Sony Picture Studios: 4</a:t>
            </a:r>
            <a:r>
              <a:rPr lang="en-US" sz="3200" b="1" baseline="30000" dirty="0"/>
              <a:t>th</a:t>
            </a:r>
            <a:r>
              <a:rPr lang="en-US" sz="3200" b="1" dirty="0"/>
              <a:t> Quarter 2015 Releases</a:t>
            </a:r>
          </a:p>
        </p:txBody>
      </p:sp>
      <p:cxnSp>
        <p:nvCxnSpPr>
          <p:cNvPr id="32" name="Straight Connector 31"/>
          <p:cNvCxnSpPr/>
          <p:nvPr/>
        </p:nvCxnSpPr>
        <p:spPr>
          <a:xfrm>
            <a:off x="-241338" y="1050554"/>
            <a:ext cx="1285869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9" name="Table 8"/>
          <p:cNvGraphicFramePr>
            <a:graphicFrameLocks noGrp="1"/>
          </p:cNvGraphicFramePr>
          <p:nvPr>
            <p:extLst>
              <p:ext uri="{D42A27DB-BD31-4B8C-83A1-F6EECF244321}">
                <p14:modId xmlns:p14="http://schemas.microsoft.com/office/powerpoint/2010/main" val="1628335883"/>
              </p:ext>
            </p:extLst>
          </p:nvPr>
        </p:nvGraphicFramePr>
        <p:xfrm>
          <a:off x="328552" y="1896552"/>
          <a:ext cx="11534897" cy="4102079"/>
        </p:xfrm>
        <a:graphic>
          <a:graphicData uri="http://schemas.openxmlformats.org/drawingml/2006/table">
            <a:tbl>
              <a:tblPr>
                <a:tableStyleId>{5FD0F851-EC5A-4D38-B0AD-8093EC10F338}</a:tableStyleId>
              </a:tblPr>
              <a:tblGrid>
                <a:gridCol w="3233650">
                  <a:extLst>
                    <a:ext uri="{9D8B030D-6E8A-4147-A177-3AD203B41FA5}">
                      <a16:colId xmlns:a16="http://schemas.microsoft.com/office/drawing/2014/main" val="2353014215"/>
                    </a:ext>
                  </a:extLst>
                </a:gridCol>
                <a:gridCol w="889462">
                  <a:extLst>
                    <a:ext uri="{9D8B030D-6E8A-4147-A177-3AD203B41FA5}">
                      <a16:colId xmlns:a16="http://schemas.microsoft.com/office/drawing/2014/main" val="20001"/>
                    </a:ext>
                  </a:extLst>
                </a:gridCol>
                <a:gridCol w="839585">
                  <a:extLst>
                    <a:ext uri="{9D8B030D-6E8A-4147-A177-3AD203B41FA5}">
                      <a16:colId xmlns:a16="http://schemas.microsoft.com/office/drawing/2014/main" val="20002"/>
                    </a:ext>
                  </a:extLst>
                </a:gridCol>
                <a:gridCol w="714895">
                  <a:extLst>
                    <a:ext uri="{9D8B030D-6E8A-4147-A177-3AD203B41FA5}">
                      <a16:colId xmlns:a16="http://schemas.microsoft.com/office/drawing/2014/main" val="20003"/>
                    </a:ext>
                  </a:extLst>
                </a:gridCol>
                <a:gridCol w="615142">
                  <a:extLst>
                    <a:ext uri="{9D8B030D-6E8A-4147-A177-3AD203B41FA5}">
                      <a16:colId xmlns:a16="http://schemas.microsoft.com/office/drawing/2014/main" val="20004"/>
                    </a:ext>
                  </a:extLst>
                </a:gridCol>
                <a:gridCol w="590203">
                  <a:extLst>
                    <a:ext uri="{9D8B030D-6E8A-4147-A177-3AD203B41FA5}">
                      <a16:colId xmlns:a16="http://schemas.microsoft.com/office/drawing/2014/main" val="20005"/>
                    </a:ext>
                  </a:extLst>
                </a:gridCol>
                <a:gridCol w="390698">
                  <a:extLst>
                    <a:ext uri="{9D8B030D-6E8A-4147-A177-3AD203B41FA5}">
                      <a16:colId xmlns:a16="http://schemas.microsoft.com/office/drawing/2014/main" val="20006"/>
                    </a:ext>
                  </a:extLst>
                </a:gridCol>
                <a:gridCol w="508297">
                  <a:extLst>
                    <a:ext uri="{9D8B030D-6E8A-4147-A177-3AD203B41FA5}">
                      <a16:colId xmlns:a16="http://schemas.microsoft.com/office/drawing/2014/main" val="20007"/>
                    </a:ext>
                  </a:extLst>
                </a:gridCol>
                <a:gridCol w="672111">
                  <a:extLst>
                    <a:ext uri="{9D8B030D-6E8A-4147-A177-3AD203B41FA5}">
                      <a16:colId xmlns:a16="http://schemas.microsoft.com/office/drawing/2014/main" val="20008"/>
                    </a:ext>
                  </a:extLst>
                </a:gridCol>
                <a:gridCol w="739832">
                  <a:extLst>
                    <a:ext uri="{9D8B030D-6E8A-4147-A177-3AD203B41FA5}">
                      <a16:colId xmlns:a16="http://schemas.microsoft.com/office/drawing/2014/main" val="20009"/>
                    </a:ext>
                  </a:extLst>
                </a:gridCol>
                <a:gridCol w="623455">
                  <a:extLst>
                    <a:ext uri="{9D8B030D-6E8A-4147-A177-3AD203B41FA5}">
                      <a16:colId xmlns:a16="http://schemas.microsoft.com/office/drawing/2014/main" val="20010"/>
                    </a:ext>
                  </a:extLst>
                </a:gridCol>
                <a:gridCol w="961852">
                  <a:extLst>
                    <a:ext uri="{9D8B030D-6E8A-4147-A177-3AD203B41FA5}">
                      <a16:colId xmlns:a16="http://schemas.microsoft.com/office/drawing/2014/main" val="20011"/>
                    </a:ext>
                  </a:extLst>
                </a:gridCol>
                <a:gridCol w="755715">
                  <a:extLst>
                    <a:ext uri="{9D8B030D-6E8A-4147-A177-3AD203B41FA5}">
                      <a16:colId xmlns:a16="http://schemas.microsoft.com/office/drawing/2014/main" val="20012"/>
                    </a:ext>
                  </a:extLst>
                </a:gridCol>
              </a:tblGrid>
              <a:tr h="80930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u="none" strike="noStrike" dirty="0">
                          <a:effectLst/>
                        </a:rPr>
                        <a:t>Movie</a:t>
                      </a:r>
                      <a:endParaRPr lang="en-US" sz="1400" b="1" i="0" u="none" strike="noStrike" dirty="0">
                        <a:solidFill>
                          <a:schemeClr val="bg1"/>
                        </a:solidFill>
                        <a:effectLst/>
                        <a:latin typeface="Calibri" panose="020F0502020204030204" pitchFamily="34" charset="0"/>
                      </a:endParaRPr>
                    </a:p>
                  </a:txBody>
                  <a:tcPr marL="0" marR="0" marT="0" marB="0" anchor="ctr"/>
                </a:tc>
                <a:tc>
                  <a:txBody>
                    <a:bodyPr/>
                    <a:lstStyle/>
                    <a:p>
                      <a:pPr algn="ctr" fontAlgn="b"/>
                      <a:r>
                        <a:rPr lang="en-US" sz="1400" b="1" u="none" strike="noStrike" dirty="0">
                          <a:effectLst/>
                        </a:rPr>
                        <a:t>Budget</a:t>
                      </a:r>
                      <a:endParaRPr lang="en-US" sz="1400" b="1" i="0" u="none" strike="noStrike" dirty="0">
                        <a:solidFill>
                          <a:schemeClr val="bg1"/>
                        </a:solidFill>
                        <a:effectLst/>
                        <a:latin typeface="Calibri" panose="020F0502020204030204" pitchFamily="34" charset="0"/>
                      </a:endParaRPr>
                    </a:p>
                  </a:txBody>
                  <a:tcPr marL="0" marR="0" marT="0" marB="0" anchor="ctr"/>
                </a:tc>
                <a:tc>
                  <a:txBody>
                    <a:bodyPr/>
                    <a:lstStyle/>
                    <a:p>
                      <a:pPr algn="ctr" fontAlgn="b"/>
                      <a:r>
                        <a:rPr lang="en-US" sz="1400" b="1" u="none" strike="noStrike" dirty="0">
                          <a:effectLst/>
                        </a:rPr>
                        <a:t>Ln</a:t>
                      </a:r>
                      <a:r>
                        <a:rPr lang="en-US" sz="1400" b="1" u="none" strike="noStrike" baseline="0" dirty="0">
                          <a:effectLst/>
                        </a:rPr>
                        <a:t> of</a:t>
                      </a:r>
                      <a:r>
                        <a:rPr lang="en-US" sz="1400" b="1" u="none" strike="noStrike" dirty="0">
                          <a:effectLst/>
                        </a:rPr>
                        <a:t> Budget</a:t>
                      </a:r>
                      <a:endParaRPr lang="en-US" sz="1400" b="1" i="0" u="none" strike="noStrike" dirty="0">
                        <a:solidFill>
                          <a:schemeClr val="bg1"/>
                        </a:solidFill>
                        <a:effectLst/>
                        <a:latin typeface="Calibri" panose="020F0502020204030204" pitchFamily="34" charset="0"/>
                      </a:endParaRPr>
                    </a:p>
                  </a:txBody>
                  <a:tcPr marL="0" marR="0" marT="0" marB="0" anchor="ctr"/>
                </a:tc>
                <a:tc>
                  <a:txBody>
                    <a:bodyPr/>
                    <a:lstStyle/>
                    <a:p>
                      <a:pPr algn="ctr" fontAlgn="b"/>
                      <a:r>
                        <a:rPr lang="en-US" sz="1400" b="1" u="none" strike="noStrike" dirty="0">
                          <a:effectLst/>
                        </a:rPr>
                        <a:t># Critics for Reviews</a:t>
                      </a:r>
                      <a:endParaRPr lang="en-US" sz="1400" b="1" i="0" u="none" strike="noStrike" dirty="0">
                        <a:solidFill>
                          <a:schemeClr val="bg1"/>
                        </a:solidFill>
                        <a:effectLst/>
                        <a:latin typeface="Calibri" panose="020F0502020204030204" pitchFamily="34" charset="0"/>
                      </a:endParaRPr>
                    </a:p>
                  </a:txBody>
                  <a:tcPr marL="0" marR="0" marT="0" marB="0" anchor="ctr"/>
                </a:tc>
                <a:tc>
                  <a:txBody>
                    <a:bodyPr/>
                    <a:lstStyle/>
                    <a:p>
                      <a:pPr algn="ctr" fontAlgn="b"/>
                      <a:r>
                        <a:rPr lang="en-US" sz="1400" b="1" u="none" strike="noStrike" dirty="0">
                          <a:effectLst/>
                        </a:rPr>
                        <a:t>Comedy </a:t>
                      </a:r>
                      <a:endParaRPr lang="en-US" sz="1400" b="1" i="0" u="none" strike="noStrike" dirty="0">
                        <a:solidFill>
                          <a:schemeClr val="bg1"/>
                        </a:solidFill>
                        <a:effectLst/>
                        <a:latin typeface="Calibri" panose="020F0502020204030204" pitchFamily="34" charset="0"/>
                      </a:endParaRPr>
                    </a:p>
                  </a:txBody>
                  <a:tcPr marL="0" marR="0" marT="0" marB="0" anchor="ctr"/>
                </a:tc>
                <a:tc>
                  <a:txBody>
                    <a:bodyPr/>
                    <a:lstStyle/>
                    <a:p>
                      <a:pPr algn="ctr" fontAlgn="b"/>
                      <a:r>
                        <a:rPr lang="en-US" sz="1400" b="1" u="none" strike="noStrike" dirty="0">
                          <a:effectLst/>
                        </a:rPr>
                        <a:t>Drama</a:t>
                      </a:r>
                      <a:endParaRPr lang="en-US" sz="1400" b="1" i="0" u="none" strike="noStrike" dirty="0">
                        <a:solidFill>
                          <a:schemeClr val="bg1"/>
                        </a:solidFill>
                        <a:effectLst/>
                        <a:latin typeface="Calibri" panose="020F0502020204030204" pitchFamily="34" charset="0"/>
                      </a:endParaRPr>
                    </a:p>
                  </a:txBody>
                  <a:tcPr marL="0" marR="0" marT="0" marB="0" anchor="ctr"/>
                </a:tc>
                <a:tc>
                  <a:txBody>
                    <a:bodyPr/>
                    <a:lstStyle/>
                    <a:p>
                      <a:pPr algn="ctr" fontAlgn="b"/>
                      <a:r>
                        <a:rPr lang="en-US" sz="1400" b="1" u="none" strike="noStrike" dirty="0">
                          <a:effectLst/>
                        </a:rPr>
                        <a:t>Sci-Fi</a:t>
                      </a:r>
                      <a:endParaRPr lang="en-US" sz="1400" b="1" i="0" u="none" strike="noStrike" dirty="0">
                        <a:solidFill>
                          <a:schemeClr val="bg1"/>
                        </a:solidFill>
                        <a:effectLst/>
                        <a:latin typeface="Calibri" panose="020F0502020204030204" pitchFamily="34" charset="0"/>
                      </a:endParaRPr>
                    </a:p>
                  </a:txBody>
                  <a:tcPr marL="0" marR="0" marT="0" marB="0" anchor="ctr"/>
                </a:tc>
                <a:tc>
                  <a:txBody>
                    <a:bodyPr/>
                    <a:lstStyle/>
                    <a:p>
                      <a:pPr algn="ctr" fontAlgn="b"/>
                      <a:r>
                        <a:rPr lang="en-US" sz="1400" b="1" u="none" strike="noStrike" dirty="0">
                          <a:effectLst/>
                        </a:rPr>
                        <a:t>Family</a:t>
                      </a:r>
                      <a:endParaRPr lang="en-US" sz="1400" b="1" i="0" u="none" strike="noStrike" dirty="0">
                        <a:solidFill>
                          <a:schemeClr val="bg1"/>
                        </a:solidFill>
                        <a:effectLst/>
                        <a:latin typeface="Calibri" panose="020F0502020204030204" pitchFamily="34" charset="0"/>
                      </a:endParaRPr>
                    </a:p>
                  </a:txBody>
                  <a:tcPr marL="0" marR="0" marT="0" marB="0" anchor="ctr"/>
                </a:tc>
                <a:tc>
                  <a:txBody>
                    <a:bodyPr/>
                    <a:lstStyle/>
                    <a:p>
                      <a:pPr algn="ctr" fontAlgn="b"/>
                      <a:r>
                        <a:rPr lang="en-US" sz="1400" b="1" u="none" strike="noStrike" dirty="0">
                          <a:effectLst/>
                        </a:rPr>
                        <a:t># Voted Users</a:t>
                      </a:r>
                      <a:endParaRPr lang="en-US" sz="1400" b="1" i="0" u="none" strike="noStrike" dirty="0">
                        <a:solidFill>
                          <a:schemeClr val="bg1"/>
                        </a:solidFill>
                        <a:effectLst/>
                        <a:latin typeface="Calibri" panose="020F0502020204030204" pitchFamily="34" charset="0"/>
                      </a:endParaRPr>
                    </a:p>
                  </a:txBody>
                  <a:tcPr marL="0" marR="0" marT="0" marB="0" anchor="ctr"/>
                </a:tc>
                <a:tc>
                  <a:txBody>
                    <a:bodyPr/>
                    <a:lstStyle/>
                    <a:p>
                      <a:pPr algn="ctr" fontAlgn="b"/>
                      <a:r>
                        <a:rPr lang="en-US" sz="1400" b="1" u="none" strike="noStrike" dirty="0">
                          <a:effectLst/>
                        </a:rPr>
                        <a:t># Users for Review</a:t>
                      </a:r>
                      <a:endParaRPr lang="en-US" sz="1400" b="1" i="0" u="none" strike="noStrike" dirty="0">
                        <a:solidFill>
                          <a:schemeClr val="bg1"/>
                        </a:solidFill>
                        <a:effectLst/>
                        <a:latin typeface="Calibri" panose="020F0502020204030204" pitchFamily="34" charset="0"/>
                      </a:endParaRPr>
                    </a:p>
                  </a:txBody>
                  <a:tcPr marL="0" marR="0" marT="0" marB="0" anchor="ctr"/>
                </a:tc>
                <a:tc>
                  <a:txBody>
                    <a:bodyPr/>
                    <a:lstStyle/>
                    <a:p>
                      <a:pPr algn="ctr" fontAlgn="b"/>
                      <a:r>
                        <a:rPr lang="en-US" sz="1400" b="1" u="none" strike="noStrike" dirty="0">
                          <a:effectLst/>
                        </a:rPr>
                        <a:t>IMDB Score</a:t>
                      </a:r>
                      <a:endParaRPr lang="en-US" sz="1400" b="1" i="0" u="none" strike="noStrike" dirty="0">
                        <a:solidFill>
                          <a:schemeClr val="bg1"/>
                        </a:solidFill>
                        <a:effectLst/>
                        <a:latin typeface="Calibri" panose="020F0502020204030204" pitchFamily="34" charset="0"/>
                      </a:endParaRPr>
                    </a:p>
                  </a:txBody>
                  <a:tcPr marL="0" marR="0" marT="0" marB="0" anchor="ctr"/>
                </a:tc>
                <a:tc>
                  <a:txBody>
                    <a:bodyPr/>
                    <a:lstStyle/>
                    <a:p>
                      <a:pPr algn="ctr" fontAlgn="b"/>
                      <a:r>
                        <a:rPr lang="en-US" sz="1400" b="1" u="none" strike="noStrike" dirty="0">
                          <a:effectLst/>
                        </a:rPr>
                        <a:t>Blockbuster Prediction</a:t>
                      </a:r>
                      <a:endParaRPr lang="en-US" sz="1400" b="1" i="0" u="none" strike="noStrike" dirty="0">
                        <a:solidFill>
                          <a:schemeClr val="bg1"/>
                        </a:solidFill>
                        <a:effectLst/>
                        <a:latin typeface="Calibri" panose="020F0502020204030204" pitchFamily="34" charset="0"/>
                      </a:endParaRPr>
                    </a:p>
                  </a:txBody>
                  <a:tcPr marL="0" marR="0" marT="0" marB="0" anchor="ctr">
                    <a:solidFill>
                      <a:schemeClr val="accent5">
                        <a:lumMod val="20000"/>
                        <a:lumOff val="80000"/>
                      </a:schemeClr>
                    </a:solidFill>
                  </a:tcPr>
                </a:tc>
                <a:tc>
                  <a:txBody>
                    <a:bodyPr/>
                    <a:lstStyle/>
                    <a:p>
                      <a:pPr algn="ctr" fontAlgn="b"/>
                      <a:r>
                        <a:rPr lang="en-US" sz="1400" b="1" u="none" strike="noStrike" dirty="0">
                          <a:effectLst/>
                        </a:rPr>
                        <a:t>Match?</a:t>
                      </a:r>
                      <a:endParaRPr lang="en-US" sz="1400" b="1" i="0" u="none" strike="noStrike" dirty="0">
                        <a:solidFill>
                          <a:schemeClr val="bg1"/>
                        </a:solidFill>
                        <a:effectLst/>
                        <a:latin typeface="Calibri" panose="020F0502020204030204" pitchFamily="34" charset="0"/>
                      </a:endParaRPr>
                    </a:p>
                  </a:txBody>
                  <a:tcPr marL="0" marR="0" marT="0" marB="0" anchor="ctr">
                    <a:solidFill>
                      <a:schemeClr val="accent5">
                        <a:lumMod val="20000"/>
                        <a:lumOff val="80000"/>
                      </a:schemeClr>
                    </a:solidFill>
                  </a:tcPr>
                </a:tc>
                <a:extLst>
                  <a:ext uri="{0D108BD9-81ED-4DB2-BD59-A6C34878D82A}">
                    <a16:rowId xmlns:a16="http://schemas.microsoft.com/office/drawing/2014/main" val="10000"/>
                  </a:ext>
                </a:extLst>
              </a:tr>
              <a:tr h="700459">
                <a:tc>
                  <a:txBody>
                    <a:bodyPr/>
                    <a:lstStyle/>
                    <a:p>
                      <a:pPr algn="ctr" fontAlgn="b"/>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 $80M </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 $18.20 </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156</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59,884               </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100</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6.7</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YES</a:t>
                      </a:r>
                      <a:endParaRPr lang="en-US" sz="1400" b="1" i="0" u="none" strike="noStrike" dirty="0">
                        <a:solidFill>
                          <a:srgbClr val="000000"/>
                        </a:solidFill>
                        <a:effectLst/>
                        <a:latin typeface="Calibri" panose="020F0502020204030204" pitchFamily="34" charset="0"/>
                      </a:endParaRPr>
                    </a:p>
                  </a:txBody>
                  <a:tcPr marL="0" marR="0" marT="0" marB="0" anchor="ctr">
                    <a:solidFill>
                      <a:schemeClr val="accent5">
                        <a:lumMod val="20000"/>
                        <a:lumOff val="80000"/>
                      </a:schemeClr>
                    </a:solidFill>
                  </a:tcPr>
                </a:tc>
                <a:tc>
                  <a:txBody>
                    <a:bodyPr/>
                    <a:lstStyle/>
                    <a:p>
                      <a:pPr algn="ctr" fontAlgn="b"/>
                      <a:endParaRPr lang="en-US" sz="1400" b="1" i="0" u="none" strike="noStrike" dirty="0">
                        <a:solidFill>
                          <a:srgbClr val="000000"/>
                        </a:solidFill>
                        <a:effectLst/>
                        <a:latin typeface="Calibri" panose="020F0502020204030204" pitchFamily="34" charset="0"/>
                      </a:endParaRPr>
                    </a:p>
                  </a:txBody>
                  <a:tcPr marL="0" marR="0" marT="0" marB="0" anchor="ctr">
                    <a:solidFill>
                      <a:schemeClr val="accent5">
                        <a:lumMod val="20000"/>
                        <a:lumOff val="80000"/>
                      </a:schemeClr>
                    </a:solidFill>
                  </a:tcPr>
                </a:tc>
                <a:extLst>
                  <a:ext uri="{0D108BD9-81ED-4DB2-BD59-A6C34878D82A}">
                    <a16:rowId xmlns:a16="http://schemas.microsoft.com/office/drawing/2014/main" val="10001"/>
                  </a:ext>
                </a:extLst>
              </a:tr>
              <a:tr h="715617">
                <a:tc>
                  <a:txBody>
                    <a:bodyPr/>
                    <a:lstStyle/>
                    <a:p>
                      <a:pPr algn="ctr" fontAlgn="b"/>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 $33M </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 $17.31 </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36</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6,063               </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30</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5.9</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NO</a:t>
                      </a:r>
                      <a:endParaRPr lang="en-US" sz="1400" b="1" i="1" u="none" strike="noStrike" dirty="0">
                        <a:solidFill>
                          <a:srgbClr val="000000"/>
                        </a:solidFill>
                        <a:effectLst/>
                        <a:latin typeface="Calibri" panose="020F0502020204030204" pitchFamily="34" charset="0"/>
                      </a:endParaRPr>
                    </a:p>
                  </a:txBody>
                  <a:tcPr marL="0" marR="0" marT="0" marB="0" anchor="ctr">
                    <a:solidFill>
                      <a:schemeClr val="accent5">
                        <a:lumMod val="20000"/>
                        <a:lumOff val="80000"/>
                      </a:schemeClr>
                    </a:solidFill>
                  </a:tcPr>
                </a:tc>
                <a:tc>
                  <a:txBody>
                    <a:bodyPr/>
                    <a:lstStyle/>
                    <a:p>
                      <a:pPr algn="ctr" fontAlgn="b"/>
                      <a:endParaRPr lang="en-US" sz="1400" b="1" i="0" u="none" strike="noStrike" dirty="0">
                        <a:solidFill>
                          <a:srgbClr val="000000"/>
                        </a:solidFill>
                        <a:effectLst/>
                        <a:latin typeface="Calibri" panose="020F0502020204030204" pitchFamily="34" charset="0"/>
                      </a:endParaRPr>
                    </a:p>
                  </a:txBody>
                  <a:tcPr marL="0" marR="0" marT="0" marB="0" anchor="ctr">
                    <a:solidFill>
                      <a:schemeClr val="accent5">
                        <a:lumMod val="20000"/>
                        <a:lumOff val="80000"/>
                      </a:schemeClr>
                    </a:solidFill>
                  </a:tcPr>
                </a:tc>
                <a:extLst>
                  <a:ext uri="{0D108BD9-81ED-4DB2-BD59-A6C34878D82A}">
                    <a16:rowId xmlns:a16="http://schemas.microsoft.com/office/drawing/2014/main" val="10002"/>
                  </a:ext>
                </a:extLst>
              </a:tr>
              <a:tr h="644056">
                <a:tc>
                  <a:txBody>
                    <a:bodyPr/>
                    <a:lstStyle/>
                    <a:p>
                      <a:pPr algn="ctr" fontAlgn="b"/>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$245M </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 $19.32 </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604</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283,170</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1,003             </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6.8</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YES</a:t>
                      </a:r>
                      <a:endParaRPr lang="en-US" sz="1400" b="1" i="0" u="none" strike="noStrike" dirty="0">
                        <a:solidFill>
                          <a:srgbClr val="000000"/>
                        </a:solidFill>
                        <a:effectLst/>
                        <a:latin typeface="Calibri" panose="020F0502020204030204" pitchFamily="34" charset="0"/>
                      </a:endParaRPr>
                    </a:p>
                  </a:txBody>
                  <a:tcPr marL="0" marR="0" marT="0" marB="0" anchor="ctr">
                    <a:solidFill>
                      <a:schemeClr val="accent5">
                        <a:lumMod val="20000"/>
                        <a:lumOff val="80000"/>
                      </a:schemeClr>
                    </a:solidFill>
                  </a:tcPr>
                </a:tc>
                <a:tc>
                  <a:txBody>
                    <a:bodyPr/>
                    <a:lstStyle/>
                    <a:p>
                      <a:pPr algn="ctr" fontAlgn="b"/>
                      <a:endParaRPr lang="en-US" sz="1400" b="1" i="0" u="none" strike="noStrike" dirty="0">
                        <a:solidFill>
                          <a:srgbClr val="000000"/>
                        </a:solidFill>
                        <a:effectLst/>
                        <a:latin typeface="Calibri" panose="020F0502020204030204" pitchFamily="34" charset="0"/>
                      </a:endParaRPr>
                    </a:p>
                  </a:txBody>
                  <a:tcPr marL="0" marR="0" marT="0" marB="0" anchor="ctr">
                    <a:solidFill>
                      <a:schemeClr val="accent5">
                        <a:lumMod val="20000"/>
                        <a:lumOff val="80000"/>
                      </a:schemeClr>
                    </a:solidFill>
                  </a:tcPr>
                </a:tc>
                <a:extLst>
                  <a:ext uri="{0D108BD9-81ED-4DB2-BD59-A6C34878D82A}">
                    <a16:rowId xmlns:a16="http://schemas.microsoft.com/office/drawing/2014/main" val="10003"/>
                  </a:ext>
                </a:extLst>
              </a:tr>
              <a:tr h="628153">
                <a:tc>
                  <a:txBody>
                    <a:bodyPr/>
                    <a:lstStyle/>
                    <a:p>
                      <a:pPr algn="ctr" fontAlgn="b"/>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$25M </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 $17.03 </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154</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34,274</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87</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6.5</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NO</a:t>
                      </a:r>
                      <a:endParaRPr lang="en-US" sz="1400" b="1" i="1" u="none" strike="noStrike" dirty="0">
                        <a:solidFill>
                          <a:srgbClr val="000000"/>
                        </a:solidFill>
                        <a:effectLst/>
                        <a:latin typeface="Calibri" panose="020F0502020204030204" pitchFamily="34" charset="0"/>
                      </a:endParaRPr>
                    </a:p>
                  </a:txBody>
                  <a:tcPr marL="0" marR="0" marT="0" marB="0" anchor="ctr">
                    <a:solidFill>
                      <a:schemeClr val="accent5">
                        <a:lumMod val="20000"/>
                        <a:lumOff val="80000"/>
                      </a:schemeClr>
                    </a:solidFill>
                  </a:tcPr>
                </a:tc>
                <a:tc>
                  <a:txBody>
                    <a:bodyPr/>
                    <a:lstStyle/>
                    <a:p>
                      <a:pPr algn="ctr" fontAlgn="b"/>
                      <a:endParaRPr lang="en-US" sz="1400" b="1" i="0" u="none" strike="noStrike" dirty="0">
                        <a:solidFill>
                          <a:srgbClr val="000000"/>
                        </a:solidFill>
                        <a:effectLst/>
                        <a:latin typeface="Calibri" panose="020F0502020204030204" pitchFamily="34" charset="0"/>
                      </a:endParaRPr>
                    </a:p>
                  </a:txBody>
                  <a:tcPr marL="0" marR="0" marT="0" marB="0" anchor="ctr">
                    <a:solidFill>
                      <a:schemeClr val="accent5">
                        <a:lumMod val="20000"/>
                        <a:lumOff val="80000"/>
                      </a:schemeClr>
                    </a:solidFill>
                  </a:tcPr>
                </a:tc>
                <a:extLst>
                  <a:ext uri="{0D108BD9-81ED-4DB2-BD59-A6C34878D82A}">
                    <a16:rowId xmlns:a16="http://schemas.microsoft.com/office/drawing/2014/main" val="10004"/>
                  </a:ext>
                </a:extLst>
              </a:tr>
              <a:tr h="604487">
                <a:tc>
                  <a:txBody>
                    <a:bodyPr/>
                    <a:lstStyle/>
                    <a:p>
                      <a:pPr algn="ctr" fontAlgn="b"/>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$35M </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 $17.37 </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222</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48,889</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143</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7.1</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a:effectLst/>
                        </a:rPr>
                        <a:t>NO</a:t>
                      </a:r>
                      <a:endParaRPr lang="en-US" sz="1400" b="1" i="1" u="none" strike="noStrike" dirty="0">
                        <a:solidFill>
                          <a:srgbClr val="000000"/>
                        </a:solidFill>
                        <a:effectLst/>
                        <a:latin typeface="Calibri" panose="020F0502020204030204" pitchFamily="34" charset="0"/>
                      </a:endParaRPr>
                    </a:p>
                  </a:txBody>
                  <a:tcPr marL="0" marR="0" marT="0" marB="0" anchor="ctr">
                    <a:solidFill>
                      <a:schemeClr val="accent5">
                        <a:lumMod val="20000"/>
                        <a:lumOff val="80000"/>
                      </a:schemeClr>
                    </a:solidFill>
                  </a:tcPr>
                </a:tc>
                <a:tc>
                  <a:txBody>
                    <a:bodyPr/>
                    <a:lstStyle/>
                    <a:p>
                      <a:pPr algn="ctr" fontAlgn="b"/>
                      <a:endParaRPr lang="en-US" sz="1400" b="1" i="0" u="none" strike="noStrike" dirty="0">
                        <a:solidFill>
                          <a:srgbClr val="000000"/>
                        </a:solidFill>
                        <a:effectLst/>
                        <a:latin typeface="Calibri" panose="020F0502020204030204" pitchFamily="34" charset="0"/>
                      </a:endParaRPr>
                    </a:p>
                  </a:txBody>
                  <a:tcPr marL="0" marR="0" marT="0" marB="0" anchor="ctr">
                    <a:solidFill>
                      <a:schemeClr val="accent5">
                        <a:lumMod val="20000"/>
                        <a:lumOff val="80000"/>
                      </a:schemeClr>
                    </a:solidFill>
                  </a:tcPr>
                </a:tc>
                <a:extLst>
                  <a:ext uri="{0D108BD9-81ED-4DB2-BD59-A6C34878D82A}">
                    <a16:rowId xmlns:a16="http://schemas.microsoft.com/office/drawing/2014/main" val="10005"/>
                  </a:ext>
                </a:extLst>
              </a:tr>
            </a:tbl>
          </a:graphicData>
        </a:graphic>
      </p:graphicFrame>
      <p:pic>
        <p:nvPicPr>
          <p:cNvPr id="4" name="Picture 3"/>
          <p:cNvPicPr>
            <a:picLocks noChangeAspect="1"/>
          </p:cNvPicPr>
          <p:nvPr/>
        </p:nvPicPr>
        <p:blipFill rotWithShape="1">
          <a:blip r:embed="rId3"/>
          <a:srcRect l="25380" t="3474" r="26023" b="75754"/>
          <a:stretch/>
        </p:blipFill>
        <p:spPr>
          <a:xfrm>
            <a:off x="426824" y="2668386"/>
            <a:ext cx="3056208" cy="730930"/>
          </a:xfrm>
          <a:prstGeom prst="rect">
            <a:avLst/>
          </a:prstGeom>
        </p:spPr>
      </p:pic>
      <p:pic>
        <p:nvPicPr>
          <p:cNvPr id="5" name="Picture 4"/>
          <p:cNvPicPr>
            <a:picLocks noChangeAspect="1"/>
          </p:cNvPicPr>
          <p:nvPr/>
        </p:nvPicPr>
        <p:blipFill rotWithShape="1">
          <a:blip r:embed="rId4"/>
          <a:srcRect b="78516"/>
          <a:stretch/>
        </p:blipFill>
        <p:spPr>
          <a:xfrm>
            <a:off x="616692" y="3428427"/>
            <a:ext cx="2676472" cy="634480"/>
          </a:xfrm>
          <a:prstGeom prst="rect">
            <a:avLst/>
          </a:prstGeom>
        </p:spPr>
      </p:pic>
      <p:pic>
        <p:nvPicPr>
          <p:cNvPr id="1026" name="Picture 2" descr="http://www.007.com/spectre/wp-content/uploads/2015/10/BOND-CAROUSEL-Spectre.png"/>
          <p:cNvPicPr>
            <a:picLocks noChangeAspect="1" noChangeArrowheads="1"/>
          </p:cNvPicPr>
          <p:nvPr/>
        </p:nvPicPr>
        <p:blipFill rotWithShape="1">
          <a:blip r:embed="rId5">
            <a:extLst>
              <a:ext uri="{28A0092B-C50C-407E-A947-70E740481C1C}">
                <a14:useLocalDpi xmlns:a14="http://schemas.microsoft.com/office/drawing/2010/main" val="0"/>
              </a:ext>
            </a:extLst>
          </a:blip>
          <a:srcRect t="37788" b="19313"/>
          <a:stretch/>
        </p:blipFill>
        <p:spPr bwMode="auto">
          <a:xfrm>
            <a:off x="616692" y="4092018"/>
            <a:ext cx="2676472" cy="6335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6"/>
          <a:srcRect l="10225" r="9143" b="70046"/>
          <a:stretch/>
        </p:blipFill>
        <p:spPr>
          <a:xfrm>
            <a:off x="426824" y="4754641"/>
            <a:ext cx="3056208" cy="586703"/>
          </a:xfrm>
          <a:prstGeom prst="rect">
            <a:avLst/>
          </a:prstGeom>
        </p:spPr>
      </p:pic>
      <p:pic>
        <p:nvPicPr>
          <p:cNvPr id="7" name="Picture 6"/>
          <p:cNvPicPr>
            <a:picLocks noChangeAspect="1"/>
          </p:cNvPicPr>
          <p:nvPr/>
        </p:nvPicPr>
        <p:blipFill rotWithShape="1">
          <a:blip r:embed="rId7"/>
          <a:srcRect t="67883"/>
          <a:stretch/>
        </p:blipFill>
        <p:spPr>
          <a:xfrm>
            <a:off x="615917" y="5370455"/>
            <a:ext cx="2678023" cy="561675"/>
          </a:xfrm>
          <a:prstGeom prst="rect">
            <a:avLst/>
          </a:prstGeom>
        </p:spPr>
      </p:pic>
      <p:sp>
        <p:nvSpPr>
          <p:cNvPr id="13" name="Slide Number Placeholder 43"/>
          <p:cNvSpPr>
            <a:spLocks noGrp="1"/>
          </p:cNvSpPr>
          <p:nvPr>
            <p:ph type="sldNum" sz="quarter" idx="12"/>
          </p:nvPr>
        </p:nvSpPr>
        <p:spPr>
          <a:xfrm>
            <a:off x="9448800" y="6578748"/>
            <a:ext cx="2743200" cy="365125"/>
          </a:xfrm>
        </p:spPr>
        <p:txBody>
          <a:bodyPr/>
          <a:lstStyle/>
          <a:p>
            <a:fld id="{4FAB73BC-B049-4115-A692-8D63A059BFB8}" type="slidenum">
              <a:rPr lang="en-US" smtClean="0"/>
              <a:t>14</a:t>
            </a:fld>
            <a:endParaRPr lang="en-US" dirty="0"/>
          </a:p>
        </p:txBody>
      </p:sp>
      <p:pic>
        <p:nvPicPr>
          <p:cNvPr id="8" name="Picture 2" descr="Image result for chec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64781" y="2798586"/>
            <a:ext cx="425681" cy="4032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chec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64781" y="5403241"/>
            <a:ext cx="425681" cy="4032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chec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64781" y="3460506"/>
            <a:ext cx="425681" cy="4032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chec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64781" y="4122426"/>
            <a:ext cx="425681" cy="3602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chec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64781" y="4741320"/>
            <a:ext cx="425681" cy="403277"/>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p:cNvSpPr txBox="1">
            <a:spLocks/>
          </p:cNvSpPr>
          <p:nvPr/>
        </p:nvSpPr>
        <p:spPr>
          <a:xfrm>
            <a:off x="838200" y="1114352"/>
            <a:ext cx="10515600" cy="6128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i="1" dirty="0"/>
              <a:t>In looking at a sample of recent releases, we see how effective the model is in predicting whether or not a movie will be a blockbuster</a:t>
            </a:r>
          </a:p>
        </p:txBody>
      </p:sp>
    </p:spTree>
    <p:extLst>
      <p:ext uri="{BB962C8B-B14F-4D97-AF65-F5344CB8AC3E}">
        <p14:creationId xmlns:p14="http://schemas.microsoft.com/office/powerpoint/2010/main" val="1982915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733"/>
            <a:ext cx="10515600" cy="876821"/>
          </a:xfrm>
        </p:spPr>
        <p:txBody>
          <a:bodyPr anchor="b">
            <a:normAutofit/>
          </a:bodyPr>
          <a:lstStyle/>
          <a:p>
            <a:r>
              <a:rPr lang="en-US" sz="3200" b="1" dirty="0"/>
              <a:t>Factors that Govern Ticket Sales / Box Office Revenues</a:t>
            </a:r>
          </a:p>
        </p:txBody>
      </p:sp>
      <p:sp>
        <p:nvSpPr>
          <p:cNvPr id="3" name="Title 1"/>
          <p:cNvSpPr txBox="1">
            <a:spLocks/>
          </p:cNvSpPr>
          <p:nvPr/>
        </p:nvSpPr>
        <p:spPr>
          <a:xfrm>
            <a:off x="838200" y="1114352"/>
            <a:ext cx="10515600" cy="6128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i="1" dirty="0"/>
              <a:t>After identifying the variables that significantly effected the success of a movie, we adjusted our Mental Model accordingly</a:t>
            </a:r>
          </a:p>
        </p:txBody>
      </p:sp>
      <p:cxnSp>
        <p:nvCxnSpPr>
          <p:cNvPr id="32" name="Straight Connector 31"/>
          <p:cNvCxnSpPr/>
          <p:nvPr/>
        </p:nvCxnSpPr>
        <p:spPr>
          <a:xfrm>
            <a:off x="-241338" y="1050554"/>
            <a:ext cx="1285869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Slide Number Placeholder 43"/>
          <p:cNvSpPr>
            <a:spLocks noGrp="1"/>
          </p:cNvSpPr>
          <p:nvPr>
            <p:ph type="sldNum" sz="quarter" idx="12"/>
          </p:nvPr>
        </p:nvSpPr>
        <p:spPr>
          <a:xfrm>
            <a:off x="9448800" y="6578748"/>
            <a:ext cx="2743200" cy="365125"/>
          </a:xfrm>
        </p:spPr>
        <p:txBody>
          <a:bodyPr/>
          <a:lstStyle/>
          <a:p>
            <a:fld id="{4FAB73BC-B049-4115-A692-8D63A059BFB8}" type="slidenum">
              <a:rPr lang="en-US" smtClean="0"/>
              <a:t>15</a:t>
            </a:fld>
            <a:endParaRPr lang="en-US" dirty="0"/>
          </a:p>
        </p:txBody>
      </p:sp>
      <p:pic>
        <p:nvPicPr>
          <p:cNvPr id="5" name="Picture 4"/>
          <p:cNvPicPr>
            <a:picLocks noChangeAspect="1"/>
          </p:cNvPicPr>
          <p:nvPr/>
        </p:nvPicPr>
        <p:blipFill>
          <a:blip r:embed="rId3"/>
          <a:stretch>
            <a:fillRect/>
          </a:stretch>
        </p:blipFill>
        <p:spPr>
          <a:xfrm>
            <a:off x="3967356" y="2660235"/>
            <a:ext cx="4094980" cy="2491615"/>
          </a:xfrm>
          <a:prstGeom prst="rect">
            <a:avLst/>
          </a:prstGeom>
        </p:spPr>
      </p:pic>
      <p:sp>
        <p:nvSpPr>
          <p:cNvPr id="18" name="Rectangle 17"/>
          <p:cNvSpPr/>
          <p:nvPr/>
        </p:nvSpPr>
        <p:spPr bwMode="auto">
          <a:xfrm>
            <a:off x="378316" y="1758025"/>
            <a:ext cx="3211735" cy="457200"/>
          </a:xfrm>
          <a:prstGeom prst="rect">
            <a:avLst/>
          </a:prstGeom>
          <a:solidFill>
            <a:schemeClr val="accent5"/>
          </a:solidFill>
          <a:ln w="12700">
            <a:solidFill>
              <a:schemeClr val="accent5"/>
            </a:solidFill>
            <a:miter lim="800000"/>
            <a:headEnd/>
            <a:tailEnd/>
          </a:ln>
        </p:spPr>
        <p:txBody>
          <a:bodyPr wrap="none" rtlCol="0" anchor="ctr"/>
          <a:lstStyle/>
          <a:p>
            <a:pPr algn="ctr"/>
            <a:r>
              <a:rPr lang="en-US" sz="1600" dirty="0">
                <a:solidFill>
                  <a:schemeClr val="bg1"/>
                </a:solidFill>
              </a:rPr>
              <a:t>Significant Variables</a:t>
            </a:r>
          </a:p>
        </p:txBody>
      </p:sp>
      <p:sp>
        <p:nvSpPr>
          <p:cNvPr id="19" name="Rectangle 18"/>
          <p:cNvSpPr/>
          <p:nvPr/>
        </p:nvSpPr>
        <p:spPr bwMode="auto">
          <a:xfrm>
            <a:off x="4408980" y="1758025"/>
            <a:ext cx="3211735" cy="457200"/>
          </a:xfrm>
          <a:prstGeom prst="rect">
            <a:avLst/>
          </a:prstGeom>
          <a:solidFill>
            <a:schemeClr val="tx2"/>
          </a:solidFill>
          <a:ln w="12700">
            <a:solidFill>
              <a:schemeClr val="tx2"/>
            </a:solidFill>
            <a:miter lim="800000"/>
            <a:headEnd/>
            <a:tailEnd/>
          </a:ln>
        </p:spPr>
        <p:txBody>
          <a:bodyPr wrap="none" rtlCol="0" anchor="ctr"/>
          <a:lstStyle/>
          <a:p>
            <a:pPr algn="ctr"/>
            <a:r>
              <a:rPr lang="en-US" sz="1600" dirty="0">
                <a:solidFill>
                  <a:schemeClr val="bg1"/>
                </a:solidFill>
              </a:rPr>
              <a:t>New Mental Model</a:t>
            </a:r>
          </a:p>
        </p:txBody>
      </p:sp>
      <p:sp>
        <p:nvSpPr>
          <p:cNvPr id="20" name="Content Placeholder 4"/>
          <p:cNvSpPr txBox="1">
            <a:spLocks/>
          </p:cNvSpPr>
          <p:nvPr/>
        </p:nvSpPr>
        <p:spPr bwMode="black">
          <a:xfrm>
            <a:off x="378315" y="2402719"/>
            <a:ext cx="3127549" cy="363216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22250" indent="-222250" algn="l" rtl="0" eaLnBrk="1" fontAlgn="base" hangingPunct="1">
              <a:spcBef>
                <a:spcPct val="20000"/>
              </a:spcBef>
              <a:spcAft>
                <a:spcPct val="0"/>
              </a:spcAft>
              <a:buClr>
                <a:srgbClr val="4F868E"/>
              </a:buClr>
              <a:buSzPct val="110000"/>
              <a:buFont typeface="Wingdings" pitchFamily="2" charset="2"/>
              <a:buChar char="§"/>
              <a:defRPr sz="1600">
                <a:solidFill>
                  <a:schemeClr val="tx1"/>
                </a:solidFill>
                <a:latin typeface="+mn-lt"/>
                <a:ea typeface="+mn-ea"/>
                <a:cs typeface="+mn-cs"/>
              </a:defRPr>
            </a:lvl1pPr>
            <a:lvl2pPr marL="652463" indent="-222250" algn="l" rtl="0" eaLnBrk="1" fontAlgn="base" hangingPunct="1">
              <a:spcBef>
                <a:spcPct val="20000"/>
              </a:spcBef>
              <a:spcAft>
                <a:spcPct val="0"/>
              </a:spcAft>
              <a:buClr>
                <a:srgbClr val="4F868E"/>
              </a:buClr>
              <a:buSzPct val="110000"/>
              <a:buFont typeface="Arial" charset="0"/>
              <a:buChar char="–"/>
              <a:defRPr sz="1400">
                <a:solidFill>
                  <a:schemeClr val="tx1"/>
                </a:solidFill>
                <a:latin typeface="+mn-lt"/>
              </a:defRPr>
            </a:lvl2pPr>
            <a:lvl3pPr marL="1084263" indent="-222250" algn="l" rtl="0" eaLnBrk="1" fontAlgn="base" hangingPunct="1">
              <a:spcBef>
                <a:spcPct val="20000"/>
              </a:spcBef>
              <a:spcAft>
                <a:spcPct val="0"/>
              </a:spcAft>
              <a:buClr>
                <a:srgbClr val="4F868E"/>
              </a:buClr>
              <a:buSzPct val="110000"/>
              <a:buFont typeface="Arial" charset="0"/>
              <a:buChar char="•"/>
              <a:defRPr sz="1400">
                <a:solidFill>
                  <a:schemeClr val="tx1"/>
                </a:solidFill>
                <a:latin typeface="+mn-lt"/>
              </a:defRPr>
            </a:lvl3pPr>
            <a:lvl4pPr marL="1514475" indent="-222250" algn="l" rtl="0" eaLnBrk="1" fontAlgn="base" hangingPunct="1">
              <a:spcBef>
                <a:spcPct val="20000"/>
              </a:spcBef>
              <a:spcAft>
                <a:spcPct val="0"/>
              </a:spcAft>
              <a:buClr>
                <a:srgbClr val="4F868E"/>
              </a:buClr>
              <a:buSzPct val="110000"/>
              <a:buFont typeface="Arial" charset="0"/>
              <a:buChar char="•"/>
              <a:defRPr sz="1400">
                <a:solidFill>
                  <a:schemeClr val="tx1"/>
                </a:solidFill>
                <a:latin typeface="+mn-lt"/>
              </a:defRPr>
            </a:lvl4pPr>
            <a:lvl5pPr marL="1889125" indent="-165100" algn="l" rtl="0" eaLnBrk="1" fontAlgn="base" hangingPunct="1">
              <a:spcBef>
                <a:spcPct val="20000"/>
              </a:spcBef>
              <a:spcAft>
                <a:spcPct val="0"/>
              </a:spcAft>
              <a:buClr>
                <a:srgbClr val="4F868E"/>
              </a:buClr>
              <a:buSzPct val="110000"/>
              <a:buFont typeface="Arial" charset="0"/>
              <a:buChar char="•"/>
              <a:defRPr sz="1400">
                <a:solidFill>
                  <a:schemeClr val="tx1"/>
                </a:solidFill>
                <a:latin typeface="+mn-lt"/>
              </a:defRPr>
            </a:lvl5pPr>
            <a:lvl6pPr marL="2466975" indent="-285750" algn="l" rtl="0" eaLnBrk="1" fontAlgn="base" hangingPunct="1">
              <a:spcBef>
                <a:spcPct val="20000"/>
              </a:spcBef>
              <a:spcAft>
                <a:spcPct val="0"/>
              </a:spcAft>
              <a:buClr>
                <a:srgbClr val="688A92"/>
              </a:buClr>
              <a:buSzPct val="110000"/>
              <a:buFont typeface="Arial" pitchFamily="34" charset="0"/>
              <a:buChar char="•"/>
              <a:defRPr sz="1400">
                <a:solidFill>
                  <a:schemeClr val="tx1"/>
                </a:solidFill>
                <a:latin typeface="+mn-lt"/>
              </a:defRPr>
            </a:lvl6pPr>
            <a:lvl7pPr marL="2803525" indent="-165100" algn="l" rtl="0" eaLnBrk="1" fontAlgn="base" hangingPunct="1">
              <a:spcBef>
                <a:spcPct val="20000"/>
              </a:spcBef>
              <a:spcAft>
                <a:spcPct val="0"/>
              </a:spcAft>
              <a:buClr>
                <a:srgbClr val="688A92"/>
              </a:buClr>
              <a:buSzPct val="110000"/>
              <a:buFont typeface="Arial" charset="0"/>
              <a:buChar char="•"/>
              <a:defRPr sz="1400">
                <a:solidFill>
                  <a:schemeClr val="tx1"/>
                </a:solidFill>
                <a:latin typeface="+mn-lt"/>
              </a:defRPr>
            </a:lvl7pPr>
            <a:lvl8pPr marL="3260725" indent="-165100" algn="l" rtl="0" eaLnBrk="1" fontAlgn="base" hangingPunct="1">
              <a:spcBef>
                <a:spcPct val="20000"/>
              </a:spcBef>
              <a:spcAft>
                <a:spcPct val="0"/>
              </a:spcAft>
              <a:buClr>
                <a:srgbClr val="688A92"/>
              </a:buClr>
              <a:buSzPct val="110000"/>
              <a:buFont typeface="Arial" charset="0"/>
              <a:buChar char="•"/>
              <a:defRPr sz="1400">
                <a:solidFill>
                  <a:schemeClr val="tx1"/>
                </a:solidFill>
                <a:latin typeface="+mn-lt"/>
              </a:defRPr>
            </a:lvl8pPr>
            <a:lvl9pPr marL="3717925" indent="-165100" algn="l" rtl="0" eaLnBrk="1" fontAlgn="base" hangingPunct="1">
              <a:spcBef>
                <a:spcPct val="20000"/>
              </a:spcBef>
              <a:spcAft>
                <a:spcPct val="0"/>
              </a:spcAft>
              <a:buClr>
                <a:srgbClr val="688A92"/>
              </a:buClr>
              <a:buSzPct val="110000"/>
              <a:buFont typeface="Arial" charset="0"/>
              <a:buChar char="•"/>
              <a:defRPr sz="1400">
                <a:solidFill>
                  <a:schemeClr val="tx1"/>
                </a:solidFill>
                <a:latin typeface="+mn-lt"/>
              </a:defRPr>
            </a:lvl9pPr>
          </a:lstStyle>
          <a:p>
            <a:pPr marL="285750" lvl="0" indent="-285750" defTabSz="914400">
              <a:spcBef>
                <a:spcPts val="0"/>
              </a:spcBef>
              <a:spcAft>
                <a:spcPts val="600"/>
              </a:spcAft>
              <a:buClrTx/>
              <a:buSzTx/>
              <a:buFont typeface="Wingdings" panose="05000000000000000000" pitchFamily="2" charset="2"/>
              <a:buChar char="ü"/>
              <a:defRPr/>
            </a:pPr>
            <a:r>
              <a:rPr lang="en-US" kern="0" dirty="0">
                <a:solidFill>
                  <a:srgbClr val="53565A"/>
                </a:solidFill>
                <a:latin typeface="Arial" charset="0"/>
              </a:rPr>
              <a:t>Movie Budget</a:t>
            </a:r>
          </a:p>
          <a:p>
            <a:pPr marL="285750" lvl="0" indent="-285750" defTabSz="914400">
              <a:spcBef>
                <a:spcPts val="0"/>
              </a:spcBef>
              <a:spcAft>
                <a:spcPts val="600"/>
              </a:spcAft>
              <a:buClrTx/>
              <a:buSzTx/>
              <a:buFont typeface="Wingdings" panose="05000000000000000000" pitchFamily="2" charset="2"/>
              <a:buChar char="ü"/>
              <a:defRPr/>
            </a:pPr>
            <a:r>
              <a:rPr lang="en-US" kern="0" dirty="0">
                <a:solidFill>
                  <a:srgbClr val="53565A"/>
                </a:solidFill>
                <a:latin typeface="Arial" charset="0"/>
              </a:rPr>
              <a:t>IMDB Score</a:t>
            </a:r>
          </a:p>
          <a:p>
            <a:pPr marL="285750" lvl="0" indent="-285750" defTabSz="914400">
              <a:spcBef>
                <a:spcPts val="0"/>
              </a:spcBef>
              <a:spcAft>
                <a:spcPts val="600"/>
              </a:spcAft>
              <a:buClrTx/>
              <a:buSzTx/>
              <a:buFont typeface="Wingdings" panose="05000000000000000000" pitchFamily="2" charset="2"/>
              <a:buChar char="ü"/>
              <a:defRPr/>
            </a:pPr>
            <a:r>
              <a:rPr lang="en-US" kern="0" dirty="0">
                <a:solidFill>
                  <a:srgbClr val="53565A"/>
                </a:solidFill>
                <a:latin typeface="Arial" charset="0"/>
              </a:rPr>
              <a:t>Movie Genre: </a:t>
            </a:r>
            <a:r>
              <a:rPr lang="en-US" i="1" kern="0" dirty="0">
                <a:solidFill>
                  <a:srgbClr val="53565A"/>
                </a:solidFill>
                <a:latin typeface="Arial" charset="0"/>
              </a:rPr>
              <a:t>Comedy, Drama, Sci-Fi, and Family</a:t>
            </a:r>
            <a:endParaRPr lang="en-US" kern="0" dirty="0">
              <a:solidFill>
                <a:srgbClr val="53565A"/>
              </a:solidFill>
              <a:latin typeface="Arial" charset="0"/>
            </a:endParaRPr>
          </a:p>
          <a:p>
            <a:pPr marL="285750" lvl="0" indent="-285750" defTabSz="914400">
              <a:spcBef>
                <a:spcPts val="0"/>
              </a:spcBef>
              <a:spcAft>
                <a:spcPts val="600"/>
              </a:spcAft>
              <a:buClrTx/>
              <a:buSzTx/>
              <a:buFont typeface="Wingdings" panose="05000000000000000000" pitchFamily="2" charset="2"/>
              <a:buChar char="ü"/>
              <a:defRPr/>
            </a:pPr>
            <a:r>
              <a:rPr lang="en-US" kern="0" dirty="0">
                <a:solidFill>
                  <a:srgbClr val="53565A"/>
                </a:solidFill>
                <a:latin typeface="Arial" charset="0"/>
              </a:rPr>
              <a:t>User Engagement on IMDB: </a:t>
            </a:r>
            <a:r>
              <a:rPr lang="en-US" i="1" kern="0" dirty="0">
                <a:solidFill>
                  <a:srgbClr val="53565A"/>
                </a:solidFill>
                <a:latin typeface="Arial" charset="0"/>
              </a:rPr>
              <a:t>Number of User Votes and Number of User Reviews</a:t>
            </a:r>
            <a:endParaRPr lang="en-US" kern="0" dirty="0">
              <a:solidFill>
                <a:srgbClr val="53565A"/>
              </a:solidFill>
              <a:latin typeface="Arial" charset="0"/>
            </a:endParaRPr>
          </a:p>
          <a:p>
            <a:pPr marL="0" lvl="0" indent="0" defTabSz="914400">
              <a:spcBef>
                <a:spcPts val="0"/>
              </a:spcBef>
              <a:spcAft>
                <a:spcPts val="600"/>
              </a:spcAft>
              <a:buClrTx/>
              <a:buSzTx/>
              <a:buNone/>
              <a:defRPr/>
            </a:pPr>
            <a:endParaRPr lang="en-US" kern="0" dirty="0">
              <a:solidFill>
                <a:srgbClr val="53565A"/>
              </a:solidFill>
              <a:latin typeface="Arial" charset="0"/>
            </a:endParaRPr>
          </a:p>
          <a:p>
            <a:pPr marL="174625" lvl="0" indent="-174625" defTabSz="914400">
              <a:spcBef>
                <a:spcPts val="0"/>
              </a:spcBef>
              <a:spcAft>
                <a:spcPts val="600"/>
              </a:spcAft>
              <a:buClrTx/>
              <a:buSzTx/>
              <a:buFont typeface="Arial" panose="020B0604020202020204" pitchFamily="34" charset="0"/>
              <a:buChar char="•"/>
              <a:defRPr/>
            </a:pPr>
            <a:endParaRPr lang="en-US" kern="0" dirty="0">
              <a:solidFill>
                <a:srgbClr val="53565A"/>
              </a:solidFill>
              <a:latin typeface="Arial" charset="0"/>
            </a:endParaRPr>
          </a:p>
          <a:p>
            <a:pPr marL="174625" lvl="0" indent="-174625" defTabSz="914400">
              <a:spcBef>
                <a:spcPts val="0"/>
              </a:spcBef>
              <a:spcAft>
                <a:spcPts val="600"/>
              </a:spcAft>
              <a:buClrTx/>
              <a:buSzTx/>
              <a:buFont typeface="Arial" panose="020B0604020202020204" pitchFamily="34" charset="0"/>
              <a:buChar char="•"/>
              <a:defRPr/>
            </a:pPr>
            <a:endParaRPr lang="en-US" kern="0" dirty="0">
              <a:solidFill>
                <a:srgbClr val="53565A"/>
              </a:solidFill>
              <a:latin typeface="Arial" charset="0"/>
            </a:endParaRPr>
          </a:p>
          <a:p>
            <a:pPr lvl="1"/>
            <a:endParaRPr lang="en-US" dirty="0"/>
          </a:p>
        </p:txBody>
      </p:sp>
      <p:sp>
        <p:nvSpPr>
          <p:cNvPr id="21" name="Content Placeholder 4"/>
          <p:cNvSpPr txBox="1">
            <a:spLocks/>
          </p:cNvSpPr>
          <p:nvPr/>
        </p:nvSpPr>
        <p:spPr bwMode="black">
          <a:xfrm>
            <a:off x="8439643" y="2402719"/>
            <a:ext cx="3211736" cy="363216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22250" indent="-222250" algn="l" rtl="0" eaLnBrk="1" fontAlgn="base" hangingPunct="1">
              <a:spcBef>
                <a:spcPct val="20000"/>
              </a:spcBef>
              <a:spcAft>
                <a:spcPct val="0"/>
              </a:spcAft>
              <a:buClr>
                <a:srgbClr val="4F868E"/>
              </a:buClr>
              <a:buSzPct val="110000"/>
              <a:buFont typeface="Wingdings" pitchFamily="2" charset="2"/>
              <a:buChar char="§"/>
              <a:defRPr sz="1600">
                <a:solidFill>
                  <a:schemeClr val="tx1"/>
                </a:solidFill>
                <a:latin typeface="+mn-lt"/>
                <a:ea typeface="+mn-ea"/>
                <a:cs typeface="+mn-cs"/>
              </a:defRPr>
            </a:lvl1pPr>
            <a:lvl2pPr marL="652463" indent="-222250" algn="l" rtl="0" eaLnBrk="1" fontAlgn="base" hangingPunct="1">
              <a:spcBef>
                <a:spcPct val="20000"/>
              </a:spcBef>
              <a:spcAft>
                <a:spcPct val="0"/>
              </a:spcAft>
              <a:buClr>
                <a:srgbClr val="4F868E"/>
              </a:buClr>
              <a:buSzPct val="110000"/>
              <a:buFont typeface="Arial" charset="0"/>
              <a:buChar char="–"/>
              <a:defRPr sz="1400">
                <a:solidFill>
                  <a:schemeClr val="tx1"/>
                </a:solidFill>
                <a:latin typeface="+mn-lt"/>
              </a:defRPr>
            </a:lvl2pPr>
            <a:lvl3pPr marL="1084263" indent="-222250" algn="l" rtl="0" eaLnBrk="1" fontAlgn="base" hangingPunct="1">
              <a:spcBef>
                <a:spcPct val="20000"/>
              </a:spcBef>
              <a:spcAft>
                <a:spcPct val="0"/>
              </a:spcAft>
              <a:buClr>
                <a:srgbClr val="4F868E"/>
              </a:buClr>
              <a:buSzPct val="110000"/>
              <a:buFont typeface="Arial" charset="0"/>
              <a:buChar char="•"/>
              <a:defRPr sz="1400">
                <a:solidFill>
                  <a:schemeClr val="tx1"/>
                </a:solidFill>
                <a:latin typeface="+mn-lt"/>
              </a:defRPr>
            </a:lvl3pPr>
            <a:lvl4pPr marL="1514475" indent="-222250" algn="l" rtl="0" eaLnBrk="1" fontAlgn="base" hangingPunct="1">
              <a:spcBef>
                <a:spcPct val="20000"/>
              </a:spcBef>
              <a:spcAft>
                <a:spcPct val="0"/>
              </a:spcAft>
              <a:buClr>
                <a:srgbClr val="4F868E"/>
              </a:buClr>
              <a:buSzPct val="110000"/>
              <a:buFont typeface="Arial" charset="0"/>
              <a:buChar char="•"/>
              <a:defRPr sz="1400">
                <a:solidFill>
                  <a:schemeClr val="tx1"/>
                </a:solidFill>
                <a:latin typeface="+mn-lt"/>
              </a:defRPr>
            </a:lvl4pPr>
            <a:lvl5pPr marL="1889125" indent="-165100" algn="l" rtl="0" eaLnBrk="1" fontAlgn="base" hangingPunct="1">
              <a:spcBef>
                <a:spcPct val="20000"/>
              </a:spcBef>
              <a:spcAft>
                <a:spcPct val="0"/>
              </a:spcAft>
              <a:buClr>
                <a:srgbClr val="4F868E"/>
              </a:buClr>
              <a:buSzPct val="110000"/>
              <a:buFont typeface="Arial" charset="0"/>
              <a:buChar char="•"/>
              <a:defRPr sz="1400">
                <a:solidFill>
                  <a:schemeClr val="tx1"/>
                </a:solidFill>
                <a:latin typeface="+mn-lt"/>
              </a:defRPr>
            </a:lvl5pPr>
            <a:lvl6pPr marL="2466975" indent="-285750" algn="l" rtl="0" eaLnBrk="1" fontAlgn="base" hangingPunct="1">
              <a:spcBef>
                <a:spcPct val="20000"/>
              </a:spcBef>
              <a:spcAft>
                <a:spcPct val="0"/>
              </a:spcAft>
              <a:buClr>
                <a:srgbClr val="688A92"/>
              </a:buClr>
              <a:buSzPct val="110000"/>
              <a:buFont typeface="Arial" pitchFamily="34" charset="0"/>
              <a:buChar char="•"/>
              <a:defRPr sz="1400">
                <a:solidFill>
                  <a:schemeClr val="tx1"/>
                </a:solidFill>
                <a:latin typeface="+mn-lt"/>
              </a:defRPr>
            </a:lvl6pPr>
            <a:lvl7pPr marL="2803525" indent="-165100" algn="l" rtl="0" eaLnBrk="1" fontAlgn="base" hangingPunct="1">
              <a:spcBef>
                <a:spcPct val="20000"/>
              </a:spcBef>
              <a:spcAft>
                <a:spcPct val="0"/>
              </a:spcAft>
              <a:buClr>
                <a:srgbClr val="688A92"/>
              </a:buClr>
              <a:buSzPct val="110000"/>
              <a:buFont typeface="Arial" charset="0"/>
              <a:buChar char="•"/>
              <a:defRPr sz="1400">
                <a:solidFill>
                  <a:schemeClr val="tx1"/>
                </a:solidFill>
                <a:latin typeface="+mn-lt"/>
              </a:defRPr>
            </a:lvl7pPr>
            <a:lvl8pPr marL="3260725" indent="-165100" algn="l" rtl="0" eaLnBrk="1" fontAlgn="base" hangingPunct="1">
              <a:spcBef>
                <a:spcPct val="20000"/>
              </a:spcBef>
              <a:spcAft>
                <a:spcPct val="0"/>
              </a:spcAft>
              <a:buClr>
                <a:srgbClr val="688A92"/>
              </a:buClr>
              <a:buSzPct val="110000"/>
              <a:buFont typeface="Arial" charset="0"/>
              <a:buChar char="•"/>
              <a:defRPr sz="1400">
                <a:solidFill>
                  <a:schemeClr val="tx1"/>
                </a:solidFill>
                <a:latin typeface="+mn-lt"/>
              </a:defRPr>
            </a:lvl8pPr>
            <a:lvl9pPr marL="3717925" indent="-165100" algn="l" rtl="0" eaLnBrk="1" fontAlgn="base" hangingPunct="1">
              <a:spcBef>
                <a:spcPct val="20000"/>
              </a:spcBef>
              <a:spcAft>
                <a:spcPct val="0"/>
              </a:spcAft>
              <a:buClr>
                <a:srgbClr val="688A92"/>
              </a:buClr>
              <a:buSzPct val="110000"/>
              <a:buFont typeface="Arial" charset="0"/>
              <a:buChar char="•"/>
              <a:defRPr sz="1400">
                <a:solidFill>
                  <a:schemeClr val="tx1"/>
                </a:solidFill>
                <a:latin typeface="+mn-lt"/>
              </a:defRPr>
            </a:lvl9pPr>
          </a:lstStyle>
          <a:p>
            <a:pPr marL="285750" lvl="0" indent="-285750" defTabSz="914400">
              <a:spcBef>
                <a:spcPts val="0"/>
              </a:spcBef>
              <a:spcAft>
                <a:spcPts val="600"/>
              </a:spcAft>
              <a:buClrTx/>
              <a:buSzTx/>
              <a:buFont typeface="Arial" panose="020B0604020202020204" pitchFamily="34" charset="0"/>
              <a:buChar char="ᵡ"/>
              <a:defRPr/>
            </a:pPr>
            <a:r>
              <a:rPr lang="en-US" kern="0" dirty="0">
                <a:solidFill>
                  <a:srgbClr val="53565A"/>
                </a:solidFill>
                <a:latin typeface="Arial" charset="0"/>
              </a:rPr>
              <a:t>Popularity of Cast</a:t>
            </a:r>
          </a:p>
          <a:p>
            <a:pPr marL="285750" lvl="0" indent="-285750" defTabSz="914400">
              <a:spcBef>
                <a:spcPts val="0"/>
              </a:spcBef>
              <a:spcAft>
                <a:spcPts val="600"/>
              </a:spcAft>
              <a:buClrTx/>
              <a:buSzTx/>
              <a:buFont typeface="Arial" panose="020B0604020202020204" pitchFamily="34" charset="0"/>
              <a:buChar char="ᵡ"/>
              <a:defRPr/>
            </a:pPr>
            <a:r>
              <a:rPr lang="en-US" kern="0" dirty="0">
                <a:solidFill>
                  <a:srgbClr val="53565A"/>
                </a:solidFill>
                <a:latin typeface="Arial" charset="0"/>
              </a:rPr>
              <a:t>Popularity of Director</a:t>
            </a:r>
          </a:p>
          <a:p>
            <a:pPr marL="285750" lvl="0" indent="-285750" defTabSz="914400">
              <a:spcBef>
                <a:spcPts val="0"/>
              </a:spcBef>
              <a:spcAft>
                <a:spcPts val="600"/>
              </a:spcAft>
              <a:buClrTx/>
              <a:buSzTx/>
              <a:buFont typeface="Arial" panose="020B0604020202020204" pitchFamily="34" charset="0"/>
              <a:buChar char="ᵡ"/>
              <a:defRPr/>
            </a:pPr>
            <a:r>
              <a:rPr lang="en-US" kern="0" dirty="0">
                <a:solidFill>
                  <a:srgbClr val="53565A"/>
                </a:solidFill>
                <a:latin typeface="Arial" charset="0"/>
              </a:rPr>
              <a:t>Number of Critic Reviews on IMDB</a:t>
            </a:r>
          </a:p>
          <a:p>
            <a:pPr marL="285750" lvl="0" indent="-285750" defTabSz="914400">
              <a:spcBef>
                <a:spcPts val="0"/>
              </a:spcBef>
              <a:spcAft>
                <a:spcPts val="600"/>
              </a:spcAft>
              <a:buClrTx/>
              <a:buSzTx/>
              <a:buFont typeface="Arial" panose="020B0604020202020204" pitchFamily="34" charset="0"/>
              <a:buChar char="ᵡ"/>
              <a:defRPr/>
            </a:pPr>
            <a:r>
              <a:rPr lang="en-US" kern="0" dirty="0">
                <a:solidFill>
                  <a:srgbClr val="53565A"/>
                </a:solidFill>
                <a:latin typeface="Arial" charset="0"/>
              </a:rPr>
              <a:t>Movie Genres (excluding the 4 listed above)</a:t>
            </a:r>
          </a:p>
          <a:p>
            <a:pPr marL="285750" lvl="0" indent="-285750" defTabSz="914400">
              <a:spcBef>
                <a:spcPts val="0"/>
              </a:spcBef>
              <a:spcAft>
                <a:spcPts val="600"/>
              </a:spcAft>
              <a:buClrTx/>
              <a:buSzTx/>
              <a:buFont typeface="Arial" panose="020B0604020202020204" pitchFamily="34" charset="0"/>
              <a:buChar char="ᵡ"/>
              <a:defRPr/>
            </a:pPr>
            <a:r>
              <a:rPr lang="en-US" kern="0" dirty="0">
                <a:solidFill>
                  <a:srgbClr val="53565A"/>
                </a:solidFill>
                <a:latin typeface="Arial" charset="0"/>
              </a:rPr>
              <a:t>Number of Faces in Poster</a:t>
            </a:r>
          </a:p>
          <a:p>
            <a:pPr marL="285750" lvl="0" indent="-285750" defTabSz="914400">
              <a:spcBef>
                <a:spcPts val="0"/>
              </a:spcBef>
              <a:spcAft>
                <a:spcPts val="600"/>
              </a:spcAft>
              <a:buClrTx/>
              <a:buSzTx/>
              <a:buFont typeface="Arial" panose="020B0604020202020204" pitchFamily="34" charset="0"/>
              <a:buChar char="ᵡ"/>
              <a:defRPr/>
            </a:pPr>
            <a:r>
              <a:rPr lang="en-US" kern="0" dirty="0">
                <a:solidFill>
                  <a:srgbClr val="53565A"/>
                </a:solidFill>
                <a:latin typeface="Arial" charset="0"/>
              </a:rPr>
              <a:t>Movie Ratings</a:t>
            </a:r>
          </a:p>
          <a:p>
            <a:pPr lvl="1">
              <a:buClr>
                <a:schemeClr val="bg2"/>
              </a:buClr>
            </a:pPr>
            <a:endParaRPr lang="en-US" dirty="0"/>
          </a:p>
        </p:txBody>
      </p:sp>
      <p:sp>
        <p:nvSpPr>
          <p:cNvPr id="22" name="Rectangle 21"/>
          <p:cNvSpPr/>
          <p:nvPr/>
        </p:nvSpPr>
        <p:spPr bwMode="auto">
          <a:xfrm>
            <a:off x="378315" y="6084848"/>
            <a:ext cx="3211735" cy="45720"/>
          </a:xfrm>
          <a:prstGeom prst="rect">
            <a:avLst/>
          </a:prstGeom>
          <a:solidFill>
            <a:schemeClr val="accent5"/>
          </a:solidFill>
          <a:ln w="12700">
            <a:solidFill>
              <a:schemeClr val="accent5"/>
            </a:solidFill>
            <a:miter lim="800000"/>
            <a:headEnd/>
            <a:tailEnd/>
          </a:ln>
        </p:spPr>
        <p:txBody>
          <a:bodyPr wrap="none" rtlCol="0" anchor="ctr"/>
          <a:lstStyle/>
          <a:p>
            <a:pPr algn="ctr"/>
            <a:endParaRPr lang="en-US" dirty="0"/>
          </a:p>
        </p:txBody>
      </p:sp>
      <p:sp>
        <p:nvSpPr>
          <p:cNvPr id="23" name="Rectangle 22"/>
          <p:cNvSpPr/>
          <p:nvPr/>
        </p:nvSpPr>
        <p:spPr bwMode="auto">
          <a:xfrm>
            <a:off x="4408979" y="6084848"/>
            <a:ext cx="3211735" cy="66517"/>
          </a:xfrm>
          <a:prstGeom prst="rect">
            <a:avLst/>
          </a:prstGeom>
          <a:solidFill>
            <a:schemeClr val="tx2"/>
          </a:solidFill>
          <a:ln w="12700">
            <a:solidFill>
              <a:schemeClr val="tx2"/>
            </a:solidFill>
            <a:miter lim="800000"/>
            <a:headEnd/>
            <a:tailEnd/>
          </a:ln>
        </p:spPr>
        <p:txBody>
          <a:bodyPr wrap="none" rtlCol="0" anchor="ctr"/>
          <a:lstStyle/>
          <a:p>
            <a:pPr algn="ctr"/>
            <a:endParaRPr lang="en-US" dirty="0"/>
          </a:p>
        </p:txBody>
      </p:sp>
      <p:sp>
        <p:nvSpPr>
          <p:cNvPr id="24" name="Rectangle 23"/>
          <p:cNvSpPr/>
          <p:nvPr/>
        </p:nvSpPr>
        <p:spPr bwMode="auto">
          <a:xfrm>
            <a:off x="8439644" y="1758025"/>
            <a:ext cx="3211735" cy="457200"/>
          </a:xfrm>
          <a:prstGeom prst="rect">
            <a:avLst/>
          </a:prstGeom>
          <a:solidFill>
            <a:schemeClr val="bg1">
              <a:lumMod val="75000"/>
            </a:schemeClr>
          </a:solidFill>
          <a:ln w="12700">
            <a:solidFill>
              <a:schemeClr val="bg1">
                <a:lumMod val="75000"/>
              </a:schemeClr>
            </a:solidFill>
            <a:miter lim="800000"/>
            <a:headEnd/>
            <a:tailEnd/>
          </a:ln>
        </p:spPr>
        <p:txBody>
          <a:bodyPr wrap="none" rtlCol="0" anchor="ctr"/>
          <a:lstStyle/>
          <a:p>
            <a:pPr algn="ctr"/>
            <a:r>
              <a:rPr lang="en-US" sz="1600" dirty="0">
                <a:solidFill>
                  <a:schemeClr val="bg1"/>
                </a:solidFill>
              </a:rPr>
              <a:t>Insignificant Variables</a:t>
            </a:r>
          </a:p>
        </p:txBody>
      </p:sp>
      <p:sp>
        <p:nvSpPr>
          <p:cNvPr id="25" name="Rectangle 24"/>
          <p:cNvSpPr/>
          <p:nvPr/>
        </p:nvSpPr>
        <p:spPr bwMode="auto">
          <a:xfrm>
            <a:off x="8439644" y="6084848"/>
            <a:ext cx="3211735" cy="45720"/>
          </a:xfrm>
          <a:prstGeom prst="rect">
            <a:avLst/>
          </a:prstGeom>
          <a:solidFill>
            <a:schemeClr val="bg1">
              <a:lumMod val="75000"/>
            </a:schemeClr>
          </a:solidFill>
          <a:ln w="12700">
            <a:solidFill>
              <a:schemeClr val="bg1">
                <a:lumMod val="75000"/>
              </a:schemeClr>
            </a:solidFill>
            <a:miter lim="800000"/>
            <a:headEnd/>
            <a:tailEnd/>
          </a:ln>
        </p:spPr>
        <p:txBody>
          <a:bodyPr wrap="none" rtlCol="0" anchor="ctr"/>
          <a:lstStyle/>
          <a:p>
            <a:pPr algn="ctr"/>
            <a:endParaRPr lang="en-US" dirty="0"/>
          </a:p>
        </p:txBody>
      </p:sp>
    </p:spTree>
    <p:extLst>
      <p:ext uri="{BB962C8B-B14F-4D97-AF65-F5344CB8AC3E}">
        <p14:creationId xmlns:p14="http://schemas.microsoft.com/office/powerpoint/2010/main" val="568837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hd.unsplash.com/photo-1458053688450-eef5d21d43b3"/>
          <p:cNvPicPr>
            <a:picLocks noChangeAspect="1" noChangeArrowheads="1"/>
          </p:cNvPicPr>
          <p:nvPr/>
        </p:nvPicPr>
        <p:blipFill rotWithShape="1">
          <a:blip r:embed="rId3">
            <a:extLst>
              <a:ext uri="{28A0092B-C50C-407E-A947-70E740481C1C}">
                <a14:useLocalDpi xmlns:a14="http://schemas.microsoft.com/office/drawing/2010/main" val="0"/>
              </a:ext>
            </a:extLst>
          </a:blip>
          <a:srcRect t="7851" b="756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normAutofit/>
          </a:bodyPr>
          <a:lstStyle/>
          <a:p>
            <a:fld id="{4FAB73BC-B049-4115-A692-8D63A059BFB8}" type="slidenum">
              <a:rPr lang="en-US" smtClean="0">
                <a:solidFill>
                  <a:srgbClr val="FFFFFF"/>
                </a:solidFill>
              </a:rPr>
              <a:pPr/>
              <a:t>16</a:t>
            </a:fld>
            <a:endParaRPr lang="en-US" dirty="0">
              <a:solidFill>
                <a:srgbClr val="FFFFFF"/>
              </a:solidFill>
            </a:endParaRPr>
          </a:p>
        </p:txBody>
      </p:sp>
      <p:sp>
        <p:nvSpPr>
          <p:cNvPr id="5" name="Title 1"/>
          <p:cNvSpPr txBox="1">
            <a:spLocks/>
          </p:cNvSpPr>
          <p:nvPr/>
        </p:nvSpPr>
        <p:spPr>
          <a:xfrm>
            <a:off x="6392636" y="10"/>
            <a:ext cx="5785403" cy="1110241"/>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b="1" dirty="0">
                <a:solidFill>
                  <a:schemeClr val="bg1"/>
                </a:solidFill>
                <a:ea typeface="BatangChe" panose="02030609000101010101" pitchFamily="49" charset="-127"/>
              </a:rPr>
              <a:t>Recommendations and Next Steps</a:t>
            </a:r>
          </a:p>
        </p:txBody>
      </p:sp>
    </p:spTree>
    <p:extLst>
      <p:ext uri="{BB962C8B-B14F-4D97-AF65-F5344CB8AC3E}">
        <p14:creationId xmlns:p14="http://schemas.microsoft.com/office/powerpoint/2010/main" val="2739233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733"/>
            <a:ext cx="10515600" cy="876821"/>
          </a:xfrm>
        </p:spPr>
        <p:txBody>
          <a:bodyPr anchor="b">
            <a:normAutofit/>
          </a:bodyPr>
          <a:lstStyle/>
          <a:p>
            <a:r>
              <a:rPr lang="en-US" sz="3200" b="1" dirty="0"/>
              <a:t>Recommendations and Next Steps</a:t>
            </a:r>
          </a:p>
        </p:txBody>
      </p:sp>
      <p:sp>
        <p:nvSpPr>
          <p:cNvPr id="3" name="Title 1"/>
          <p:cNvSpPr txBox="1">
            <a:spLocks/>
          </p:cNvSpPr>
          <p:nvPr/>
        </p:nvSpPr>
        <p:spPr>
          <a:xfrm>
            <a:off x="838200" y="1114352"/>
            <a:ext cx="10515600" cy="6128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i="1" dirty="0"/>
              <a:t>To further investigate the actionable variables that our regression highlighted, we have outlined additional strategic challenges</a:t>
            </a:r>
          </a:p>
        </p:txBody>
      </p:sp>
      <p:cxnSp>
        <p:nvCxnSpPr>
          <p:cNvPr id="32" name="Straight Connector 31"/>
          <p:cNvCxnSpPr/>
          <p:nvPr/>
        </p:nvCxnSpPr>
        <p:spPr>
          <a:xfrm>
            <a:off x="-241338" y="1050554"/>
            <a:ext cx="1285869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Slide Number Placeholder 43"/>
          <p:cNvSpPr>
            <a:spLocks noGrp="1"/>
          </p:cNvSpPr>
          <p:nvPr>
            <p:ph type="sldNum" sz="quarter" idx="12"/>
          </p:nvPr>
        </p:nvSpPr>
        <p:spPr>
          <a:xfrm>
            <a:off x="9448800" y="6578748"/>
            <a:ext cx="2743200" cy="365125"/>
          </a:xfrm>
        </p:spPr>
        <p:txBody>
          <a:bodyPr/>
          <a:lstStyle/>
          <a:p>
            <a:fld id="{4FAB73BC-B049-4115-A692-8D63A059BFB8}" type="slidenum">
              <a:rPr lang="en-US" smtClean="0"/>
              <a:t>17</a:t>
            </a:fld>
            <a:endParaRPr lang="en-US" dirty="0"/>
          </a:p>
        </p:txBody>
      </p:sp>
      <p:grpSp>
        <p:nvGrpSpPr>
          <p:cNvPr id="6" name="Group 5"/>
          <p:cNvGrpSpPr/>
          <p:nvPr/>
        </p:nvGrpSpPr>
        <p:grpSpPr>
          <a:xfrm>
            <a:off x="79922" y="1879224"/>
            <a:ext cx="4142674" cy="4419490"/>
            <a:chOff x="838200" y="1721115"/>
            <a:chExt cx="4495801" cy="4514850"/>
          </a:xfrm>
        </p:grpSpPr>
        <p:sp>
          <p:nvSpPr>
            <p:cNvPr id="8" name="Puzzle3"/>
            <p:cNvSpPr>
              <a:spLocks noEditPoints="1" noChangeArrowheads="1"/>
            </p:cNvSpPr>
            <p:nvPr/>
          </p:nvSpPr>
          <p:spPr bwMode="auto">
            <a:xfrm>
              <a:off x="3027363" y="1721115"/>
              <a:ext cx="1766888" cy="2398713"/>
            </a:xfrm>
            <a:custGeom>
              <a:avLst/>
              <a:gdLst>
                <a:gd name="T0" fmla="*/ 535 w 21600"/>
                <a:gd name="T1" fmla="*/ 1106 h 21600"/>
                <a:gd name="T2" fmla="*/ 1059 w 21600"/>
                <a:gd name="T3" fmla="*/ 1475 h 21600"/>
                <a:gd name="T4" fmla="*/ 679 w 21600"/>
                <a:gd name="T5" fmla="*/ 965 h 21600"/>
                <a:gd name="T6" fmla="*/ 1059 w 21600"/>
                <a:gd name="T7" fmla="*/ 491 h 21600"/>
                <a:gd name="T8" fmla="*/ 541 w 21600"/>
                <a:gd name="T9" fmla="*/ 4 h 21600"/>
                <a:gd name="T10" fmla="*/ 36 w 21600"/>
                <a:gd name="T11" fmla="*/ 476 h 21600"/>
                <a:gd name="T12" fmla="*/ 416 w 21600"/>
                <a:gd name="T13" fmla="*/ 946 h 21600"/>
                <a:gd name="T14" fmla="*/ 36 w 21600"/>
                <a:gd name="T15" fmla="*/ 1475 h 21600"/>
                <a:gd name="T16" fmla="*/ 0 60000 65536"/>
                <a:gd name="T17" fmla="*/ 0 60000 65536"/>
                <a:gd name="T18" fmla="*/ 0 60000 65536"/>
                <a:gd name="T19" fmla="*/ 0 60000 65536"/>
                <a:gd name="T20" fmla="*/ 0 60000 65536"/>
                <a:gd name="T21" fmla="*/ 0 60000 65536"/>
                <a:gd name="T22" fmla="*/ 0 60000 65536"/>
                <a:gd name="T23" fmla="*/ 0 60000 65536"/>
                <a:gd name="T24" fmla="*/ 2271 w 21600"/>
                <a:gd name="T25" fmla="*/ 7719 h 21600"/>
                <a:gd name="T26" fmla="*/ 19155 w 21600"/>
                <a:gd name="T27" fmla="*/ 2024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chemeClr val="accent4"/>
            </a:solidFill>
            <a:ln w="12700">
              <a:solidFill>
                <a:schemeClr val="bg1"/>
              </a:solidFill>
              <a:miter lim="800000"/>
              <a:headEnd/>
              <a:tailEnd/>
            </a:ln>
          </p:spPr>
          <p:txBody>
            <a:bodyPr anchor="ctr"/>
            <a:lstStyle/>
            <a:p>
              <a:pPr algn="ctr"/>
              <a:endParaRPr lang="en-US" sz="1400" dirty="0">
                <a:solidFill>
                  <a:schemeClr val="bg1"/>
                </a:solidFill>
              </a:endParaRPr>
            </a:p>
          </p:txBody>
        </p:sp>
        <p:sp>
          <p:nvSpPr>
            <p:cNvPr id="9" name="Puzzle2"/>
            <p:cNvSpPr>
              <a:spLocks noEditPoints="1" noChangeArrowheads="1"/>
            </p:cNvSpPr>
            <p:nvPr/>
          </p:nvSpPr>
          <p:spPr bwMode="auto">
            <a:xfrm>
              <a:off x="2513013" y="3468953"/>
              <a:ext cx="2820988" cy="2185988"/>
            </a:xfrm>
            <a:custGeom>
              <a:avLst/>
              <a:gdLst>
                <a:gd name="T0" fmla="*/ 1 w 21600"/>
                <a:gd name="T1" fmla="*/ 853 h 21600"/>
                <a:gd name="T2" fmla="*/ 346 w 21600"/>
                <a:gd name="T3" fmla="*/ 1349 h 21600"/>
                <a:gd name="T4" fmla="*/ 856 w 21600"/>
                <a:gd name="T5" fmla="*/ 887 h 21600"/>
                <a:gd name="T6" fmla="*/ 1384 w 21600"/>
                <a:gd name="T7" fmla="*/ 1351 h 21600"/>
                <a:gd name="T8" fmla="*/ 1777 w 21600"/>
                <a:gd name="T9" fmla="*/ 962 h 21600"/>
                <a:gd name="T10" fmla="*/ 1389 w 21600"/>
                <a:gd name="T11" fmla="*/ 366 h 21600"/>
                <a:gd name="T12" fmla="*/ 889 w 21600"/>
                <a:gd name="T13" fmla="*/ 2 h 21600"/>
                <a:gd name="T14" fmla="*/ 346 w 21600"/>
                <a:gd name="T15" fmla="*/ 376 h 21600"/>
                <a:gd name="T16" fmla="*/ 0 60000 65536"/>
                <a:gd name="T17" fmla="*/ 0 60000 65536"/>
                <a:gd name="T18" fmla="*/ 0 60000 65536"/>
                <a:gd name="T19" fmla="*/ 0 60000 65536"/>
                <a:gd name="T20" fmla="*/ 0 60000 65536"/>
                <a:gd name="T21" fmla="*/ 0 60000 65536"/>
                <a:gd name="T22" fmla="*/ 0 60000 65536"/>
                <a:gd name="T23" fmla="*/ 0 60000 65536"/>
                <a:gd name="T24" fmla="*/ 5385 w 21600"/>
                <a:gd name="T25" fmla="*/ 6745 h 21600"/>
                <a:gd name="T26" fmla="*/ 16179 w 21600"/>
                <a:gd name="T27" fmla="*/ 2043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chemeClr val="accent6"/>
            </a:solidFill>
            <a:ln w="12700">
              <a:solidFill>
                <a:schemeClr val="bg1"/>
              </a:solidFill>
              <a:miter lim="800000"/>
              <a:headEnd/>
              <a:tailEnd/>
            </a:ln>
          </p:spPr>
          <p:txBody>
            <a:bodyPr anchor="ctr"/>
            <a:lstStyle/>
            <a:p>
              <a:pPr algn="ctr"/>
              <a:endParaRPr sz="1400" dirty="0">
                <a:solidFill>
                  <a:schemeClr val="bg1"/>
                </a:solidFill>
              </a:endParaRPr>
            </a:p>
            <a:p>
              <a:pPr algn="ctr"/>
              <a:endParaRPr lang="en-US" sz="1400" dirty="0">
                <a:solidFill>
                  <a:schemeClr val="bg1"/>
                </a:solidFill>
              </a:endParaRPr>
            </a:p>
          </p:txBody>
        </p:sp>
        <p:sp>
          <p:nvSpPr>
            <p:cNvPr id="10" name="Puzzle4"/>
            <p:cNvSpPr>
              <a:spLocks noEditPoints="1" noChangeArrowheads="1"/>
            </p:cNvSpPr>
            <p:nvPr/>
          </p:nvSpPr>
          <p:spPr bwMode="auto">
            <a:xfrm>
              <a:off x="1422400" y="3441965"/>
              <a:ext cx="1700213" cy="2794000"/>
            </a:xfrm>
            <a:custGeom>
              <a:avLst/>
              <a:gdLst>
                <a:gd name="T0" fmla="*/ 412 w 21600"/>
                <a:gd name="T1" fmla="*/ 945 h 21600"/>
                <a:gd name="T2" fmla="*/ 22 w 21600"/>
                <a:gd name="T3" fmla="*/ 1380 h 21600"/>
                <a:gd name="T4" fmla="*/ 570 w 21600"/>
                <a:gd name="T5" fmla="*/ 1760 h 21600"/>
                <a:gd name="T6" fmla="*/ 1037 w 21600"/>
                <a:gd name="T7" fmla="*/ 1365 h 21600"/>
                <a:gd name="T8" fmla="*/ 693 w 21600"/>
                <a:gd name="T9" fmla="*/ 887 h 21600"/>
                <a:gd name="T10" fmla="*/ 1043 w 21600"/>
                <a:gd name="T11" fmla="*/ 384 h 21600"/>
                <a:gd name="T12" fmla="*/ 550 w 21600"/>
                <a:gd name="T13" fmla="*/ 1 h 21600"/>
                <a:gd name="T14" fmla="*/ 22 w 21600"/>
                <a:gd name="T15" fmla="*/ 384 h 21600"/>
                <a:gd name="T16" fmla="*/ 0 60000 65536"/>
                <a:gd name="T17" fmla="*/ 0 60000 65536"/>
                <a:gd name="T18" fmla="*/ 0 60000 65536"/>
                <a:gd name="T19" fmla="*/ 0 60000 65536"/>
                <a:gd name="T20" fmla="*/ 0 60000 65536"/>
                <a:gd name="T21" fmla="*/ 0 60000 65536"/>
                <a:gd name="T22" fmla="*/ 0 60000 65536"/>
                <a:gd name="T23" fmla="*/ 0 60000 65536"/>
                <a:gd name="T24" fmla="*/ 2077 w 21600"/>
                <a:gd name="T25" fmla="*/ 5670 h 21600"/>
                <a:gd name="T26" fmla="*/ 20208 w 21600"/>
                <a:gd name="T27" fmla="*/ 1597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chemeClr val="tx2"/>
            </a:solidFill>
            <a:ln w="12700">
              <a:solidFill>
                <a:schemeClr val="bg1"/>
              </a:solidFill>
              <a:miter lim="800000"/>
              <a:headEnd/>
              <a:tailEnd/>
            </a:ln>
          </p:spPr>
          <p:txBody>
            <a:bodyPr anchor="ctr"/>
            <a:lstStyle/>
            <a:p>
              <a:pPr algn="ctr"/>
              <a:endParaRPr lang="en-US" sz="1400" dirty="0">
                <a:solidFill>
                  <a:schemeClr val="bg1"/>
                </a:solidFill>
              </a:endParaRPr>
            </a:p>
          </p:txBody>
        </p:sp>
        <p:sp>
          <p:nvSpPr>
            <p:cNvPr id="11" name="Puzzle1"/>
            <p:cNvSpPr>
              <a:spLocks noEditPoints="1" noChangeArrowheads="1"/>
            </p:cNvSpPr>
            <p:nvPr/>
          </p:nvSpPr>
          <p:spPr bwMode="auto">
            <a:xfrm>
              <a:off x="838200" y="2446603"/>
              <a:ext cx="2855913" cy="1665288"/>
            </a:xfrm>
            <a:custGeom>
              <a:avLst/>
              <a:gdLst>
                <a:gd name="T0" fmla="*/ 1394 w 21600"/>
                <a:gd name="T1" fmla="*/ 1024 h 21600"/>
                <a:gd name="T2" fmla="*/ 1414 w 21600"/>
                <a:gd name="T3" fmla="*/ 25 h 21600"/>
                <a:gd name="T4" fmla="*/ 394 w 21600"/>
                <a:gd name="T5" fmla="*/ 42 h 21600"/>
                <a:gd name="T6" fmla="*/ 420 w 21600"/>
                <a:gd name="T7" fmla="*/ 1020 h 21600"/>
                <a:gd name="T8" fmla="*/ 900 w 21600"/>
                <a:gd name="T9" fmla="*/ 626 h 21600"/>
                <a:gd name="T10" fmla="*/ 903 w 21600"/>
                <a:gd name="T11" fmla="*/ 423 h 21600"/>
                <a:gd name="T12" fmla="*/ 1799 w 21600"/>
                <a:gd name="T13" fmla="*/ 486 h 21600"/>
                <a:gd name="T14" fmla="*/ 5 w 21600"/>
                <a:gd name="T15" fmla="*/ 486 h 21600"/>
                <a:gd name="T16" fmla="*/ 0 60000 65536"/>
                <a:gd name="T17" fmla="*/ 0 60000 65536"/>
                <a:gd name="T18" fmla="*/ 0 60000 65536"/>
                <a:gd name="T19" fmla="*/ 0 60000 65536"/>
                <a:gd name="T20" fmla="*/ 0 60000 65536"/>
                <a:gd name="T21" fmla="*/ 0 60000 65536"/>
                <a:gd name="T22" fmla="*/ 0 60000 65536"/>
                <a:gd name="T23" fmla="*/ 0 60000 65536"/>
                <a:gd name="T24" fmla="*/ 6087 w 21600"/>
                <a:gd name="T25" fmla="*/ 2574 h 21600"/>
                <a:gd name="T26" fmla="*/ 16137 w 21600"/>
                <a:gd name="T27" fmla="*/ 1956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chemeClr val="accent5"/>
            </a:solidFill>
            <a:ln w="12700">
              <a:solidFill>
                <a:schemeClr val="bg1"/>
              </a:solidFill>
              <a:miter lim="800000"/>
              <a:headEnd/>
              <a:tailEnd/>
            </a:ln>
          </p:spPr>
          <p:txBody>
            <a:bodyPr anchor="ctr"/>
            <a:lstStyle/>
            <a:p>
              <a:pPr algn="ctr"/>
              <a:r>
                <a:rPr lang="en-US" sz="1400" dirty="0">
                  <a:solidFill>
                    <a:schemeClr val="bg1"/>
                  </a:solidFill>
                </a:rPr>
                <a:t>Movie Budget</a:t>
              </a:r>
            </a:p>
          </p:txBody>
        </p:sp>
        <p:sp>
          <p:nvSpPr>
            <p:cNvPr id="4" name="TextBox 3"/>
            <p:cNvSpPr txBox="1"/>
            <p:nvPr/>
          </p:nvSpPr>
          <p:spPr>
            <a:xfrm>
              <a:off x="3356050" y="2671889"/>
              <a:ext cx="1215877" cy="314418"/>
            </a:xfrm>
            <a:prstGeom prst="rect">
              <a:avLst/>
            </a:prstGeom>
            <a:noFill/>
          </p:spPr>
          <p:txBody>
            <a:bodyPr wrap="square" rtlCol="0">
              <a:spAutoFit/>
            </a:bodyPr>
            <a:lstStyle/>
            <a:p>
              <a:r>
                <a:rPr lang="en-US" sz="1400" dirty="0">
                  <a:solidFill>
                    <a:schemeClr val="bg1"/>
                  </a:solidFill>
                </a:rPr>
                <a:t>IMDB Score</a:t>
              </a:r>
            </a:p>
          </p:txBody>
        </p:sp>
        <p:sp>
          <p:nvSpPr>
            <p:cNvPr id="13" name="TextBox 12"/>
            <p:cNvSpPr txBox="1"/>
            <p:nvPr/>
          </p:nvSpPr>
          <p:spPr>
            <a:xfrm>
              <a:off x="1622689" y="4331951"/>
              <a:ext cx="1270775" cy="314418"/>
            </a:xfrm>
            <a:prstGeom prst="rect">
              <a:avLst/>
            </a:prstGeom>
            <a:noFill/>
          </p:spPr>
          <p:txBody>
            <a:bodyPr wrap="square" rtlCol="0">
              <a:spAutoFit/>
            </a:bodyPr>
            <a:lstStyle/>
            <a:p>
              <a:pPr algn="ctr"/>
              <a:r>
                <a:rPr lang="en-US" sz="1400" dirty="0">
                  <a:solidFill>
                    <a:schemeClr val="bg1"/>
                  </a:solidFill>
                </a:rPr>
                <a:t>Movie Genre</a:t>
              </a:r>
            </a:p>
          </p:txBody>
        </p:sp>
        <p:sp>
          <p:nvSpPr>
            <p:cNvPr id="14" name="TextBox 13"/>
            <p:cNvSpPr txBox="1"/>
            <p:nvPr/>
          </p:nvSpPr>
          <p:spPr>
            <a:xfrm>
              <a:off x="3254938" y="4119828"/>
              <a:ext cx="1237978" cy="738664"/>
            </a:xfrm>
            <a:prstGeom prst="rect">
              <a:avLst/>
            </a:prstGeom>
            <a:noFill/>
          </p:spPr>
          <p:txBody>
            <a:bodyPr wrap="square" rtlCol="0">
              <a:spAutoFit/>
            </a:bodyPr>
            <a:lstStyle/>
            <a:p>
              <a:pPr algn="ctr"/>
              <a:r>
                <a:rPr lang="en-US" sz="1400" dirty="0">
                  <a:solidFill>
                    <a:schemeClr val="bg1"/>
                  </a:solidFill>
                </a:rPr>
                <a:t>User Engagement on IMDB</a:t>
              </a:r>
            </a:p>
          </p:txBody>
        </p:sp>
      </p:grpSp>
      <p:pic>
        <p:nvPicPr>
          <p:cNvPr id="5" name="Picture 4"/>
          <p:cNvPicPr>
            <a:picLocks noChangeAspect="1"/>
          </p:cNvPicPr>
          <p:nvPr/>
        </p:nvPicPr>
        <p:blipFill rotWithShape="1">
          <a:blip r:embed="rId3"/>
          <a:srcRect r="33298"/>
          <a:stretch/>
        </p:blipFill>
        <p:spPr>
          <a:xfrm>
            <a:off x="4344528" y="1486877"/>
            <a:ext cx="3912381" cy="5371123"/>
          </a:xfrm>
          <a:prstGeom prst="rect">
            <a:avLst/>
          </a:prstGeom>
        </p:spPr>
      </p:pic>
      <p:sp>
        <p:nvSpPr>
          <p:cNvPr id="15" name="Rectangle: Rounded Corners 14"/>
          <p:cNvSpPr/>
          <p:nvPr/>
        </p:nvSpPr>
        <p:spPr>
          <a:xfrm>
            <a:off x="8378841" y="2228029"/>
            <a:ext cx="3687336" cy="3668988"/>
          </a:xfrm>
          <a:prstGeom prst="round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2"/>
                </a:solidFill>
              </a:rPr>
              <a:t>IMDB Score </a:t>
            </a:r>
          </a:p>
          <a:p>
            <a:pPr algn="ctr"/>
            <a:endParaRPr lang="en-US" sz="1400" b="1" dirty="0">
              <a:solidFill>
                <a:schemeClr val="tx2"/>
              </a:solidFill>
            </a:endParaRPr>
          </a:p>
          <a:p>
            <a:pPr marL="742950" lvl="1" indent="-285750">
              <a:buFont typeface="Wingdings" panose="05000000000000000000" pitchFamily="2" charset="2"/>
              <a:buChar char="§"/>
            </a:pPr>
            <a:r>
              <a:rPr lang="en-US" sz="1400" dirty="0">
                <a:solidFill>
                  <a:schemeClr val="tx2"/>
                </a:solidFill>
              </a:rPr>
              <a:t>What are the components of this rating?</a:t>
            </a:r>
          </a:p>
          <a:p>
            <a:pPr marL="742950" lvl="1" indent="-285750">
              <a:buFont typeface="Wingdings" panose="05000000000000000000" pitchFamily="2" charset="2"/>
              <a:buChar char="§"/>
            </a:pPr>
            <a:endParaRPr lang="en-US" sz="1400" dirty="0">
              <a:solidFill>
                <a:schemeClr val="tx2"/>
              </a:solidFill>
            </a:endParaRPr>
          </a:p>
          <a:p>
            <a:pPr marL="742950" lvl="1" indent="-285750">
              <a:buFont typeface="Wingdings" panose="05000000000000000000" pitchFamily="2" charset="2"/>
              <a:buChar char="§"/>
            </a:pPr>
            <a:r>
              <a:rPr lang="en-US" sz="1400" dirty="0">
                <a:solidFill>
                  <a:schemeClr val="tx2"/>
                </a:solidFill>
              </a:rPr>
              <a:t>Are there any early indicators of the IMDB score?</a:t>
            </a:r>
          </a:p>
          <a:p>
            <a:pPr marL="742950" lvl="1" indent="-285750">
              <a:buFont typeface="Wingdings" panose="05000000000000000000" pitchFamily="2" charset="2"/>
              <a:buChar char="§"/>
            </a:pPr>
            <a:endParaRPr lang="en-US" sz="1400" dirty="0">
              <a:solidFill>
                <a:schemeClr val="tx2"/>
              </a:solidFill>
            </a:endParaRPr>
          </a:p>
          <a:p>
            <a:pPr marL="742950" lvl="1" indent="-285750">
              <a:buFont typeface="Wingdings" panose="05000000000000000000" pitchFamily="2" charset="2"/>
              <a:buChar char="§"/>
            </a:pPr>
            <a:r>
              <a:rPr lang="en-US" sz="1400" dirty="0">
                <a:solidFill>
                  <a:schemeClr val="tx2"/>
                </a:solidFill>
              </a:rPr>
              <a:t>Can we test these indicators prior to the release of the movie?</a:t>
            </a:r>
          </a:p>
          <a:p>
            <a:pPr marL="742950" lvl="1" indent="-285750">
              <a:buFont typeface="Wingdings" panose="05000000000000000000" pitchFamily="2" charset="2"/>
              <a:buChar char="§"/>
            </a:pPr>
            <a:endParaRPr lang="en-US" sz="1400" dirty="0">
              <a:solidFill>
                <a:schemeClr val="tx2"/>
              </a:solidFill>
            </a:endParaRPr>
          </a:p>
          <a:p>
            <a:pPr marL="742950" lvl="1" indent="-285750">
              <a:buFont typeface="Wingdings" panose="05000000000000000000" pitchFamily="2" charset="2"/>
              <a:buChar char="§"/>
            </a:pPr>
            <a:r>
              <a:rPr lang="en-US" sz="1400" dirty="0">
                <a:solidFill>
                  <a:schemeClr val="tx2"/>
                </a:solidFill>
              </a:rPr>
              <a:t>Is there a way to incentivize additional users and critics to review a movie?</a:t>
            </a:r>
          </a:p>
          <a:p>
            <a:pPr marL="285750" indent="-285750">
              <a:buFont typeface="Wingdings" panose="05000000000000000000" pitchFamily="2" charset="2"/>
              <a:buChar char="§"/>
            </a:pPr>
            <a:endParaRPr lang="en-US" sz="1400" dirty="0">
              <a:solidFill>
                <a:schemeClr val="tx2"/>
              </a:solidFill>
            </a:endParaRPr>
          </a:p>
          <a:p>
            <a:pPr marL="285750" indent="-285750">
              <a:buFont typeface="Wingdings" panose="05000000000000000000" pitchFamily="2" charset="2"/>
              <a:buChar char="§"/>
            </a:pPr>
            <a:endParaRPr lang="en-US" sz="1400" dirty="0">
              <a:solidFill>
                <a:schemeClr val="tx2"/>
              </a:solidFill>
            </a:endParaRPr>
          </a:p>
          <a:p>
            <a:endParaRPr lang="en-US" sz="1400" dirty="0">
              <a:solidFill>
                <a:schemeClr val="tx2"/>
              </a:solidFill>
            </a:endParaRPr>
          </a:p>
        </p:txBody>
      </p:sp>
      <p:cxnSp>
        <p:nvCxnSpPr>
          <p:cNvPr id="18" name="Straight Arrow Connector 17"/>
          <p:cNvCxnSpPr/>
          <p:nvPr/>
        </p:nvCxnSpPr>
        <p:spPr>
          <a:xfrm>
            <a:off x="7218556" y="2988335"/>
            <a:ext cx="1160285"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35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18</a:t>
            </a:fld>
            <a:endParaRPr lang="en-US" dirty="0"/>
          </a:p>
        </p:txBody>
      </p:sp>
      <p:pic>
        <p:nvPicPr>
          <p:cNvPr id="2050" name="Picture 2" descr="servicios.jpg (1280×7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8774051" y="10"/>
            <a:ext cx="3403987" cy="1110241"/>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b="1" dirty="0">
                <a:ea typeface="BatangChe" panose="02030609000101010101" pitchFamily="49" charset="-127"/>
              </a:rPr>
              <a:t>Questions?</a:t>
            </a:r>
          </a:p>
        </p:txBody>
      </p:sp>
    </p:spTree>
    <p:extLst>
      <p:ext uri="{BB962C8B-B14F-4D97-AF65-F5344CB8AC3E}">
        <p14:creationId xmlns:p14="http://schemas.microsoft.com/office/powerpoint/2010/main" val="2598916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733"/>
            <a:ext cx="10515600" cy="876821"/>
          </a:xfrm>
        </p:spPr>
        <p:txBody>
          <a:bodyPr anchor="b">
            <a:normAutofit/>
          </a:bodyPr>
          <a:lstStyle/>
          <a:p>
            <a:r>
              <a:rPr lang="en-US" sz="3200" b="1" dirty="0"/>
              <a:t>Agenda</a:t>
            </a:r>
          </a:p>
        </p:txBody>
      </p:sp>
      <p:cxnSp>
        <p:nvCxnSpPr>
          <p:cNvPr id="32" name="Straight Connector 31"/>
          <p:cNvCxnSpPr/>
          <p:nvPr/>
        </p:nvCxnSpPr>
        <p:spPr>
          <a:xfrm>
            <a:off x="-408861" y="1050554"/>
            <a:ext cx="1285869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Slide Number Placeholder 43"/>
          <p:cNvSpPr>
            <a:spLocks noGrp="1"/>
          </p:cNvSpPr>
          <p:nvPr>
            <p:ph type="sldNum" sz="quarter" idx="12"/>
          </p:nvPr>
        </p:nvSpPr>
        <p:spPr>
          <a:xfrm>
            <a:off x="9448800" y="6578748"/>
            <a:ext cx="2743200" cy="365125"/>
          </a:xfrm>
        </p:spPr>
        <p:txBody>
          <a:bodyPr/>
          <a:lstStyle/>
          <a:p>
            <a:fld id="{4FAB73BC-B049-4115-A692-8D63A059BFB8}" type="slidenum">
              <a:rPr lang="en-US" smtClean="0"/>
              <a:t>2</a:t>
            </a:fld>
            <a:endParaRPr lang="en-US" dirty="0"/>
          </a:p>
        </p:txBody>
      </p:sp>
      <p:grpSp>
        <p:nvGrpSpPr>
          <p:cNvPr id="13" name="Group 12"/>
          <p:cNvGrpSpPr/>
          <p:nvPr/>
        </p:nvGrpSpPr>
        <p:grpSpPr>
          <a:xfrm>
            <a:off x="838200" y="1522464"/>
            <a:ext cx="9940323" cy="533400"/>
            <a:chOff x="838200" y="2048714"/>
            <a:chExt cx="9940323" cy="533400"/>
          </a:xfrm>
        </p:grpSpPr>
        <p:grpSp>
          <p:nvGrpSpPr>
            <p:cNvPr id="5" name="Group 4"/>
            <p:cNvGrpSpPr/>
            <p:nvPr/>
          </p:nvGrpSpPr>
          <p:grpSpPr>
            <a:xfrm>
              <a:off x="838200" y="2048714"/>
              <a:ext cx="533400" cy="533400"/>
              <a:chOff x="838200" y="2048714"/>
              <a:chExt cx="533400" cy="533400"/>
            </a:xfrm>
          </p:grpSpPr>
          <p:sp>
            <p:nvSpPr>
              <p:cNvPr id="10" name="Oval 9"/>
              <p:cNvSpPr/>
              <p:nvPr/>
            </p:nvSpPr>
            <p:spPr>
              <a:xfrm>
                <a:off x="872144" y="2082658"/>
                <a:ext cx="465513" cy="46551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1" name="Oval 10"/>
              <p:cNvSpPr/>
              <p:nvPr/>
            </p:nvSpPr>
            <p:spPr>
              <a:xfrm>
                <a:off x="838200" y="2048714"/>
                <a:ext cx="533400" cy="5334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1443644" y="2130748"/>
              <a:ext cx="9334879" cy="369332"/>
            </a:xfrm>
            <a:prstGeom prst="rect">
              <a:avLst/>
            </a:prstGeom>
            <a:noFill/>
          </p:spPr>
          <p:txBody>
            <a:bodyPr wrap="square" rtlCol="0">
              <a:spAutoFit/>
            </a:bodyPr>
            <a:lstStyle/>
            <a:p>
              <a:r>
                <a:rPr lang="en-US" dirty="0"/>
                <a:t>Strategic Challenges</a:t>
              </a:r>
            </a:p>
          </p:txBody>
        </p:sp>
      </p:grpSp>
      <p:grpSp>
        <p:nvGrpSpPr>
          <p:cNvPr id="12" name="Group 11"/>
          <p:cNvGrpSpPr/>
          <p:nvPr/>
        </p:nvGrpSpPr>
        <p:grpSpPr>
          <a:xfrm>
            <a:off x="838200" y="2414906"/>
            <a:ext cx="9940323" cy="557502"/>
            <a:chOff x="838200" y="2759977"/>
            <a:chExt cx="9940323" cy="557502"/>
          </a:xfrm>
        </p:grpSpPr>
        <p:grpSp>
          <p:nvGrpSpPr>
            <p:cNvPr id="6" name="Group 5"/>
            <p:cNvGrpSpPr/>
            <p:nvPr/>
          </p:nvGrpSpPr>
          <p:grpSpPr>
            <a:xfrm>
              <a:off x="838200" y="2759977"/>
              <a:ext cx="533400" cy="557502"/>
              <a:chOff x="838200" y="2759977"/>
              <a:chExt cx="533400" cy="557502"/>
            </a:xfrm>
          </p:grpSpPr>
          <p:sp>
            <p:nvSpPr>
              <p:cNvPr id="15" name="Oval 14"/>
              <p:cNvSpPr/>
              <p:nvPr/>
            </p:nvSpPr>
            <p:spPr>
              <a:xfrm>
                <a:off x="872144" y="2795455"/>
                <a:ext cx="465513" cy="486547"/>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6" name="Oval 15"/>
              <p:cNvSpPr/>
              <p:nvPr/>
            </p:nvSpPr>
            <p:spPr>
              <a:xfrm>
                <a:off x="838200" y="2759977"/>
                <a:ext cx="533400" cy="557502"/>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p:cNvSpPr txBox="1"/>
            <p:nvPr/>
          </p:nvSpPr>
          <p:spPr>
            <a:xfrm>
              <a:off x="1443644" y="2854062"/>
              <a:ext cx="9334879" cy="369332"/>
            </a:xfrm>
            <a:prstGeom prst="rect">
              <a:avLst/>
            </a:prstGeom>
            <a:noFill/>
          </p:spPr>
          <p:txBody>
            <a:bodyPr wrap="square" rtlCol="0">
              <a:spAutoFit/>
            </a:bodyPr>
            <a:lstStyle/>
            <a:p>
              <a:r>
                <a:rPr lang="en-US" dirty="0"/>
                <a:t>Metrics and Mental Models</a:t>
              </a:r>
            </a:p>
          </p:txBody>
        </p:sp>
      </p:grpSp>
      <p:grpSp>
        <p:nvGrpSpPr>
          <p:cNvPr id="8" name="Group 7"/>
          <p:cNvGrpSpPr/>
          <p:nvPr/>
        </p:nvGrpSpPr>
        <p:grpSpPr>
          <a:xfrm>
            <a:off x="838200" y="3331450"/>
            <a:ext cx="9940323" cy="533400"/>
            <a:chOff x="838200" y="3501090"/>
            <a:chExt cx="9940323" cy="533400"/>
          </a:xfrm>
        </p:grpSpPr>
        <p:grpSp>
          <p:nvGrpSpPr>
            <p:cNvPr id="7" name="Group 6"/>
            <p:cNvGrpSpPr/>
            <p:nvPr/>
          </p:nvGrpSpPr>
          <p:grpSpPr>
            <a:xfrm>
              <a:off x="838200" y="3501090"/>
              <a:ext cx="533400" cy="533400"/>
              <a:chOff x="838200" y="3501090"/>
              <a:chExt cx="533400" cy="533400"/>
            </a:xfrm>
          </p:grpSpPr>
          <p:sp>
            <p:nvSpPr>
              <p:cNvPr id="20" name="Oval 19"/>
              <p:cNvSpPr/>
              <p:nvPr/>
            </p:nvSpPr>
            <p:spPr>
              <a:xfrm>
                <a:off x="872144" y="3535034"/>
                <a:ext cx="465513" cy="46551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21" name="Oval 20"/>
              <p:cNvSpPr/>
              <p:nvPr/>
            </p:nvSpPr>
            <p:spPr>
              <a:xfrm>
                <a:off x="838200" y="3501090"/>
                <a:ext cx="533400" cy="5334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extBox 18"/>
            <p:cNvSpPr txBox="1"/>
            <p:nvPr/>
          </p:nvSpPr>
          <p:spPr>
            <a:xfrm>
              <a:off x="1443644" y="3583124"/>
              <a:ext cx="9334879" cy="369332"/>
            </a:xfrm>
            <a:prstGeom prst="rect">
              <a:avLst/>
            </a:prstGeom>
            <a:noFill/>
          </p:spPr>
          <p:txBody>
            <a:bodyPr wrap="square" rtlCol="0">
              <a:spAutoFit/>
            </a:bodyPr>
            <a:lstStyle/>
            <a:p>
              <a:r>
                <a:rPr lang="en-US" dirty="0"/>
                <a:t>Data and Analysis</a:t>
              </a:r>
            </a:p>
          </p:txBody>
        </p:sp>
      </p:grpSp>
      <p:grpSp>
        <p:nvGrpSpPr>
          <p:cNvPr id="34" name="Group 33"/>
          <p:cNvGrpSpPr/>
          <p:nvPr/>
        </p:nvGrpSpPr>
        <p:grpSpPr>
          <a:xfrm>
            <a:off x="838200" y="5116336"/>
            <a:ext cx="9940323" cy="533400"/>
            <a:chOff x="838200" y="3501090"/>
            <a:chExt cx="9940323" cy="533400"/>
          </a:xfrm>
        </p:grpSpPr>
        <p:grpSp>
          <p:nvGrpSpPr>
            <p:cNvPr id="35" name="Group 34"/>
            <p:cNvGrpSpPr/>
            <p:nvPr/>
          </p:nvGrpSpPr>
          <p:grpSpPr>
            <a:xfrm>
              <a:off x="838200" y="3501090"/>
              <a:ext cx="533400" cy="533400"/>
              <a:chOff x="838200" y="3501090"/>
              <a:chExt cx="533400" cy="533400"/>
            </a:xfrm>
          </p:grpSpPr>
          <p:sp>
            <p:nvSpPr>
              <p:cNvPr id="37" name="Oval 36"/>
              <p:cNvSpPr/>
              <p:nvPr/>
            </p:nvSpPr>
            <p:spPr>
              <a:xfrm>
                <a:off x="872144" y="3535034"/>
                <a:ext cx="465513" cy="46551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38" name="Oval 37"/>
              <p:cNvSpPr/>
              <p:nvPr/>
            </p:nvSpPr>
            <p:spPr>
              <a:xfrm>
                <a:off x="838200" y="3501090"/>
                <a:ext cx="533400" cy="5334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TextBox 35"/>
            <p:cNvSpPr txBox="1"/>
            <p:nvPr/>
          </p:nvSpPr>
          <p:spPr>
            <a:xfrm>
              <a:off x="1443644" y="3583124"/>
              <a:ext cx="9334879" cy="369332"/>
            </a:xfrm>
            <a:prstGeom prst="rect">
              <a:avLst/>
            </a:prstGeom>
            <a:noFill/>
          </p:spPr>
          <p:txBody>
            <a:bodyPr wrap="square" rtlCol="0">
              <a:spAutoFit/>
            </a:bodyPr>
            <a:lstStyle/>
            <a:p>
              <a:r>
                <a:rPr lang="en-US" dirty="0"/>
                <a:t>Recommendation and Next Steps</a:t>
              </a:r>
            </a:p>
          </p:txBody>
        </p:sp>
      </p:grpSp>
      <p:grpSp>
        <p:nvGrpSpPr>
          <p:cNvPr id="39" name="Group 38"/>
          <p:cNvGrpSpPr/>
          <p:nvPr/>
        </p:nvGrpSpPr>
        <p:grpSpPr>
          <a:xfrm>
            <a:off x="838200" y="4223892"/>
            <a:ext cx="9940323" cy="533400"/>
            <a:chOff x="838200" y="3501090"/>
            <a:chExt cx="9940323" cy="533400"/>
          </a:xfrm>
        </p:grpSpPr>
        <p:grpSp>
          <p:nvGrpSpPr>
            <p:cNvPr id="40" name="Group 39"/>
            <p:cNvGrpSpPr/>
            <p:nvPr/>
          </p:nvGrpSpPr>
          <p:grpSpPr>
            <a:xfrm>
              <a:off x="838200" y="3501090"/>
              <a:ext cx="533400" cy="533400"/>
              <a:chOff x="838200" y="3501090"/>
              <a:chExt cx="533400" cy="533400"/>
            </a:xfrm>
          </p:grpSpPr>
          <p:sp>
            <p:nvSpPr>
              <p:cNvPr id="42" name="Oval 41"/>
              <p:cNvSpPr/>
              <p:nvPr/>
            </p:nvSpPr>
            <p:spPr>
              <a:xfrm>
                <a:off x="872144" y="3535034"/>
                <a:ext cx="465513" cy="46551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43" name="Oval 42"/>
              <p:cNvSpPr/>
              <p:nvPr/>
            </p:nvSpPr>
            <p:spPr>
              <a:xfrm>
                <a:off x="838200" y="3501090"/>
                <a:ext cx="533400" cy="5334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TextBox 40"/>
            <p:cNvSpPr txBox="1"/>
            <p:nvPr/>
          </p:nvSpPr>
          <p:spPr>
            <a:xfrm>
              <a:off x="1443644" y="3583124"/>
              <a:ext cx="9334879" cy="369332"/>
            </a:xfrm>
            <a:prstGeom prst="rect">
              <a:avLst/>
            </a:prstGeom>
            <a:noFill/>
          </p:spPr>
          <p:txBody>
            <a:bodyPr wrap="square" rtlCol="0">
              <a:spAutoFit/>
            </a:bodyPr>
            <a:lstStyle/>
            <a:p>
              <a:r>
                <a:rPr lang="en-US" dirty="0"/>
                <a:t>Insights</a:t>
              </a:r>
            </a:p>
          </p:txBody>
        </p:sp>
      </p:grpSp>
    </p:spTree>
    <p:extLst>
      <p:ext uri="{BB962C8B-B14F-4D97-AF65-F5344CB8AC3E}">
        <p14:creationId xmlns:p14="http://schemas.microsoft.com/office/powerpoint/2010/main" val="2175919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https://s3.amazonaws.com/imgserv.ownlocal.com/arts-and-entertainment/movie-production/movie-production02-640x480%3E.jpg"/>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normAutofit/>
          </a:bodyPr>
          <a:lstStyle/>
          <a:p>
            <a:fld id="{4FAB73BC-B049-4115-A692-8D63A059BFB8}" type="slidenum">
              <a:rPr lang="en-US" smtClean="0">
                <a:solidFill>
                  <a:srgbClr val="FFFFFF"/>
                </a:solidFill>
              </a:rPr>
              <a:pPr/>
              <a:t>3</a:t>
            </a:fld>
            <a:endParaRPr lang="en-US" dirty="0">
              <a:solidFill>
                <a:srgbClr val="FFFFFF"/>
              </a:solidFill>
            </a:endParaRPr>
          </a:p>
        </p:txBody>
      </p:sp>
      <p:sp>
        <p:nvSpPr>
          <p:cNvPr id="11" name="Title 1"/>
          <p:cNvSpPr txBox="1">
            <a:spLocks/>
          </p:cNvSpPr>
          <p:nvPr/>
        </p:nvSpPr>
        <p:spPr>
          <a:xfrm>
            <a:off x="8416313" y="585562"/>
            <a:ext cx="3775687" cy="876821"/>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chemeClr val="bg1"/>
              </a:solidFill>
              <a:latin typeface="BatangChe" panose="02030609000101010101" pitchFamily="49" charset="-127"/>
              <a:ea typeface="BatangChe" panose="02030609000101010101" pitchFamily="49" charset="-127"/>
            </a:endParaRPr>
          </a:p>
        </p:txBody>
      </p:sp>
      <p:sp>
        <p:nvSpPr>
          <p:cNvPr id="12" name="Title 1"/>
          <p:cNvSpPr txBox="1">
            <a:spLocks/>
          </p:cNvSpPr>
          <p:nvPr/>
        </p:nvSpPr>
        <p:spPr>
          <a:xfrm>
            <a:off x="7664116" y="10"/>
            <a:ext cx="4513923" cy="1110241"/>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b="1" dirty="0">
                <a:solidFill>
                  <a:schemeClr val="bg1"/>
                </a:solidFill>
                <a:ea typeface="BatangChe" panose="02030609000101010101" pitchFamily="49" charset="-127"/>
              </a:rPr>
              <a:t>Strategic Challenges</a:t>
            </a:r>
          </a:p>
        </p:txBody>
      </p:sp>
    </p:spTree>
    <p:extLst>
      <p:ext uri="{BB962C8B-B14F-4D97-AF65-F5344CB8AC3E}">
        <p14:creationId xmlns:p14="http://schemas.microsoft.com/office/powerpoint/2010/main" val="3483505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733"/>
            <a:ext cx="10515600" cy="876821"/>
          </a:xfrm>
        </p:spPr>
        <p:txBody>
          <a:bodyPr anchor="b">
            <a:normAutofit fontScale="90000"/>
          </a:bodyPr>
          <a:lstStyle/>
          <a:p>
            <a:r>
              <a:rPr lang="en-US" sz="3200" b="1" dirty="0"/>
              <a:t>What factors are relevant in predicting box office revenue of a movie?</a:t>
            </a:r>
          </a:p>
        </p:txBody>
      </p:sp>
      <p:cxnSp>
        <p:nvCxnSpPr>
          <p:cNvPr id="32" name="Straight Connector 31"/>
          <p:cNvCxnSpPr/>
          <p:nvPr/>
        </p:nvCxnSpPr>
        <p:spPr>
          <a:xfrm>
            <a:off x="-241338" y="1050554"/>
            <a:ext cx="1285869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Slide Number Placeholder 43"/>
          <p:cNvSpPr>
            <a:spLocks noGrp="1"/>
          </p:cNvSpPr>
          <p:nvPr>
            <p:ph type="sldNum" sz="quarter" idx="12"/>
          </p:nvPr>
        </p:nvSpPr>
        <p:spPr>
          <a:xfrm>
            <a:off x="9448800" y="6578748"/>
            <a:ext cx="2743200" cy="365125"/>
          </a:xfrm>
        </p:spPr>
        <p:txBody>
          <a:bodyPr/>
          <a:lstStyle/>
          <a:p>
            <a:fld id="{4FAB73BC-B049-4115-A692-8D63A059BFB8}" type="slidenum">
              <a:rPr lang="en-US" smtClean="0"/>
              <a:t>4</a:t>
            </a:fld>
            <a:endParaRPr lang="en-US" dirty="0"/>
          </a:p>
        </p:txBody>
      </p:sp>
      <p:grpSp>
        <p:nvGrpSpPr>
          <p:cNvPr id="3" name="Group 2"/>
          <p:cNvGrpSpPr/>
          <p:nvPr/>
        </p:nvGrpSpPr>
        <p:grpSpPr>
          <a:xfrm>
            <a:off x="780011" y="1577559"/>
            <a:ext cx="10631979" cy="3702882"/>
            <a:chOff x="764771" y="1927373"/>
            <a:chExt cx="10631979" cy="3702882"/>
          </a:xfrm>
        </p:grpSpPr>
        <p:pic>
          <p:nvPicPr>
            <p:cNvPr id="2052" name="Picture 4" descr="Top 20 Highest Grossing Films of All Time (2016 Ed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771" y="1927375"/>
              <a:ext cx="7040880" cy="37028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Via youtube.com"/>
            <p:cNvPicPr>
              <a:picLocks noChangeAspect="1" noChangeArrowheads="1"/>
            </p:cNvPicPr>
            <p:nvPr/>
          </p:nvPicPr>
          <p:blipFill rotWithShape="1">
            <a:blip r:embed="rId4">
              <a:extLst>
                <a:ext uri="{28A0092B-C50C-407E-A947-70E740481C1C}">
                  <a14:useLocalDpi xmlns:a14="http://schemas.microsoft.com/office/drawing/2010/main" val="0"/>
                </a:ext>
              </a:extLst>
            </a:blip>
            <a:srcRect l="16167" r="41082"/>
            <a:stretch/>
          </p:blipFill>
          <p:spPr bwMode="auto">
            <a:xfrm>
              <a:off x="9567950" y="1927373"/>
              <a:ext cx="1828800" cy="370288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Via cinemajam.com"/>
            <p:cNvPicPr>
              <a:picLocks noChangeAspect="1" noChangeArrowheads="1"/>
            </p:cNvPicPr>
            <p:nvPr/>
          </p:nvPicPr>
          <p:blipFill rotWithShape="1">
            <a:blip r:embed="rId5">
              <a:extLst>
                <a:ext uri="{28A0092B-C50C-407E-A947-70E740481C1C}">
                  <a14:useLocalDpi xmlns:a14="http://schemas.microsoft.com/office/drawing/2010/main" val="0"/>
                </a:ext>
              </a:extLst>
            </a:blip>
            <a:srcRect l="39723" t="12147" r="37806"/>
            <a:stretch/>
          </p:blipFill>
          <p:spPr bwMode="auto">
            <a:xfrm>
              <a:off x="7805651" y="1927374"/>
              <a:ext cx="1753986" cy="37028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1295398" y="5520879"/>
            <a:ext cx="533400" cy="533400"/>
            <a:chOff x="1295398" y="5520879"/>
            <a:chExt cx="533400" cy="533400"/>
          </a:xfrm>
        </p:grpSpPr>
        <p:sp>
          <p:nvSpPr>
            <p:cNvPr id="12" name="Oval 11"/>
            <p:cNvSpPr/>
            <p:nvPr/>
          </p:nvSpPr>
          <p:spPr>
            <a:xfrm>
              <a:off x="1329342" y="5554823"/>
              <a:ext cx="465513" cy="465513"/>
            </a:xfrm>
            <a:prstGeom prst="ellipse">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1</a:t>
              </a:r>
            </a:p>
          </p:txBody>
        </p:sp>
        <p:sp>
          <p:nvSpPr>
            <p:cNvPr id="13" name="Oval 12"/>
            <p:cNvSpPr/>
            <p:nvPr/>
          </p:nvSpPr>
          <p:spPr>
            <a:xfrm>
              <a:off x="1295398" y="5520879"/>
              <a:ext cx="533400" cy="533400"/>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p:cNvGrpSpPr/>
          <p:nvPr/>
        </p:nvGrpSpPr>
        <p:grpSpPr>
          <a:xfrm>
            <a:off x="8566262" y="5486935"/>
            <a:ext cx="533400" cy="533400"/>
            <a:chOff x="8480365" y="5486935"/>
            <a:chExt cx="533400" cy="533400"/>
          </a:xfrm>
        </p:grpSpPr>
        <p:sp>
          <p:nvSpPr>
            <p:cNvPr id="20" name="Oval 19"/>
            <p:cNvSpPr/>
            <p:nvPr/>
          </p:nvSpPr>
          <p:spPr>
            <a:xfrm>
              <a:off x="8514309" y="5520879"/>
              <a:ext cx="465513" cy="465513"/>
            </a:xfrm>
            <a:prstGeom prst="ellipse">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11</a:t>
              </a:r>
            </a:p>
          </p:txBody>
        </p:sp>
        <p:sp>
          <p:nvSpPr>
            <p:cNvPr id="21" name="Oval 20"/>
            <p:cNvSpPr/>
            <p:nvPr/>
          </p:nvSpPr>
          <p:spPr>
            <a:xfrm>
              <a:off x="8480365" y="5486935"/>
              <a:ext cx="533400" cy="533400"/>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p:cNvGrpSpPr/>
          <p:nvPr/>
        </p:nvGrpSpPr>
        <p:grpSpPr>
          <a:xfrm>
            <a:off x="3113114" y="5520878"/>
            <a:ext cx="533400" cy="533400"/>
            <a:chOff x="3085405" y="5520878"/>
            <a:chExt cx="533400" cy="533400"/>
          </a:xfrm>
        </p:grpSpPr>
        <p:sp>
          <p:nvSpPr>
            <p:cNvPr id="22" name="Oval 21"/>
            <p:cNvSpPr/>
            <p:nvPr/>
          </p:nvSpPr>
          <p:spPr>
            <a:xfrm>
              <a:off x="3119349" y="5554822"/>
              <a:ext cx="465513" cy="465513"/>
            </a:xfrm>
            <a:prstGeom prst="ellipse">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9</a:t>
              </a:r>
            </a:p>
          </p:txBody>
        </p:sp>
        <p:sp>
          <p:nvSpPr>
            <p:cNvPr id="23" name="Oval 22"/>
            <p:cNvSpPr/>
            <p:nvPr/>
          </p:nvSpPr>
          <p:spPr>
            <a:xfrm>
              <a:off x="3085405" y="5520878"/>
              <a:ext cx="533400" cy="533400"/>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p:cNvGrpSpPr/>
          <p:nvPr/>
        </p:nvGrpSpPr>
        <p:grpSpPr>
          <a:xfrm>
            <a:off x="6748546" y="5520878"/>
            <a:ext cx="533400" cy="533400"/>
            <a:chOff x="6699362" y="5520878"/>
            <a:chExt cx="533400" cy="533400"/>
          </a:xfrm>
        </p:grpSpPr>
        <p:sp>
          <p:nvSpPr>
            <p:cNvPr id="24" name="Oval 23"/>
            <p:cNvSpPr/>
            <p:nvPr/>
          </p:nvSpPr>
          <p:spPr>
            <a:xfrm>
              <a:off x="6733306" y="5554822"/>
              <a:ext cx="465513" cy="465513"/>
            </a:xfrm>
            <a:prstGeom prst="ellipse">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5</a:t>
              </a:r>
            </a:p>
          </p:txBody>
        </p:sp>
        <p:sp>
          <p:nvSpPr>
            <p:cNvPr id="25" name="Oval 24"/>
            <p:cNvSpPr/>
            <p:nvPr/>
          </p:nvSpPr>
          <p:spPr>
            <a:xfrm>
              <a:off x="6699362" y="5520878"/>
              <a:ext cx="533400" cy="533400"/>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p:cNvGrpSpPr/>
          <p:nvPr/>
        </p:nvGrpSpPr>
        <p:grpSpPr>
          <a:xfrm>
            <a:off x="4930830" y="5489202"/>
            <a:ext cx="533400" cy="533400"/>
            <a:chOff x="4952302" y="5489202"/>
            <a:chExt cx="533400" cy="533400"/>
          </a:xfrm>
        </p:grpSpPr>
        <p:sp>
          <p:nvSpPr>
            <p:cNvPr id="26" name="Oval 25"/>
            <p:cNvSpPr/>
            <p:nvPr/>
          </p:nvSpPr>
          <p:spPr>
            <a:xfrm>
              <a:off x="4986246" y="5523146"/>
              <a:ext cx="465513" cy="465513"/>
            </a:xfrm>
            <a:prstGeom prst="ellipse">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3</a:t>
              </a:r>
            </a:p>
          </p:txBody>
        </p:sp>
        <p:sp>
          <p:nvSpPr>
            <p:cNvPr id="27" name="Oval 26"/>
            <p:cNvSpPr/>
            <p:nvPr/>
          </p:nvSpPr>
          <p:spPr>
            <a:xfrm>
              <a:off x="4952302" y="5489202"/>
              <a:ext cx="533400" cy="533400"/>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p:cNvGrpSpPr/>
          <p:nvPr/>
        </p:nvGrpSpPr>
        <p:grpSpPr>
          <a:xfrm>
            <a:off x="10383980" y="5520878"/>
            <a:ext cx="533400" cy="533400"/>
            <a:chOff x="10383980" y="5520878"/>
            <a:chExt cx="533400" cy="533400"/>
          </a:xfrm>
        </p:grpSpPr>
        <p:sp>
          <p:nvSpPr>
            <p:cNvPr id="28" name="Oval 27"/>
            <p:cNvSpPr/>
            <p:nvPr/>
          </p:nvSpPr>
          <p:spPr>
            <a:xfrm>
              <a:off x="10417924" y="5554822"/>
              <a:ext cx="465513" cy="465513"/>
            </a:xfrm>
            <a:prstGeom prst="ellipse">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p>
          </p:txBody>
        </p:sp>
        <p:sp>
          <p:nvSpPr>
            <p:cNvPr id="29" name="Oval 28"/>
            <p:cNvSpPr/>
            <p:nvPr/>
          </p:nvSpPr>
          <p:spPr>
            <a:xfrm>
              <a:off x="10383980" y="5520878"/>
              <a:ext cx="533400" cy="533400"/>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p:cNvSpPr txBox="1"/>
          <p:nvPr/>
        </p:nvSpPr>
        <p:spPr>
          <a:xfrm>
            <a:off x="734981" y="6211669"/>
            <a:ext cx="1654233" cy="646331"/>
          </a:xfrm>
          <a:prstGeom prst="rect">
            <a:avLst/>
          </a:prstGeom>
          <a:noFill/>
        </p:spPr>
        <p:txBody>
          <a:bodyPr wrap="square" rtlCol="0">
            <a:spAutoFit/>
          </a:bodyPr>
          <a:lstStyle/>
          <a:p>
            <a:r>
              <a:rPr lang="en-US" b="1" dirty="0"/>
              <a:t>$2,783,918,982</a:t>
            </a:r>
          </a:p>
          <a:p>
            <a:endParaRPr lang="en-US" dirty="0"/>
          </a:p>
        </p:txBody>
      </p:sp>
      <p:sp>
        <p:nvSpPr>
          <p:cNvPr id="46" name="TextBox 45"/>
          <p:cNvSpPr txBox="1"/>
          <p:nvPr/>
        </p:nvSpPr>
        <p:spPr>
          <a:xfrm>
            <a:off x="2552697" y="6211668"/>
            <a:ext cx="1654233" cy="646331"/>
          </a:xfrm>
          <a:prstGeom prst="rect">
            <a:avLst/>
          </a:prstGeom>
          <a:noFill/>
        </p:spPr>
        <p:txBody>
          <a:bodyPr wrap="square" rtlCol="0">
            <a:spAutoFit/>
          </a:bodyPr>
          <a:lstStyle/>
          <a:p>
            <a:r>
              <a:rPr lang="en-US" b="1" dirty="0"/>
              <a:t>$1,274,234,980 </a:t>
            </a:r>
          </a:p>
        </p:txBody>
      </p:sp>
      <p:sp>
        <p:nvSpPr>
          <p:cNvPr id="47" name="TextBox 46"/>
          <p:cNvSpPr txBox="1"/>
          <p:nvPr/>
        </p:nvSpPr>
        <p:spPr>
          <a:xfrm>
            <a:off x="4370413" y="6204385"/>
            <a:ext cx="1654233" cy="646331"/>
          </a:xfrm>
          <a:prstGeom prst="rect">
            <a:avLst/>
          </a:prstGeom>
          <a:noFill/>
        </p:spPr>
        <p:txBody>
          <a:bodyPr wrap="square" rtlCol="0">
            <a:spAutoFit/>
          </a:bodyPr>
          <a:lstStyle/>
          <a:p>
            <a:r>
              <a:rPr lang="en-US" b="1" dirty="0"/>
              <a:t>$1,837,932,841 </a:t>
            </a:r>
          </a:p>
        </p:txBody>
      </p:sp>
      <p:sp>
        <p:nvSpPr>
          <p:cNvPr id="48" name="TextBox 47"/>
          <p:cNvSpPr txBox="1"/>
          <p:nvPr/>
        </p:nvSpPr>
        <p:spPr>
          <a:xfrm>
            <a:off x="6188129" y="6204384"/>
            <a:ext cx="1654233" cy="646331"/>
          </a:xfrm>
          <a:prstGeom prst="rect">
            <a:avLst/>
          </a:prstGeom>
          <a:noFill/>
        </p:spPr>
        <p:txBody>
          <a:bodyPr wrap="square" rtlCol="0">
            <a:spAutoFit/>
          </a:bodyPr>
          <a:lstStyle/>
          <a:p>
            <a:r>
              <a:rPr lang="en-US" b="1" dirty="0"/>
              <a:t>$1,519,479,547 </a:t>
            </a:r>
          </a:p>
        </p:txBody>
      </p:sp>
      <p:sp>
        <p:nvSpPr>
          <p:cNvPr id="30" name="Rectangle 29"/>
          <p:cNvSpPr/>
          <p:nvPr/>
        </p:nvSpPr>
        <p:spPr>
          <a:xfrm>
            <a:off x="8008056" y="6204384"/>
            <a:ext cx="1649811" cy="646331"/>
          </a:xfrm>
          <a:prstGeom prst="rect">
            <a:avLst/>
          </a:prstGeom>
        </p:spPr>
        <p:txBody>
          <a:bodyPr wrap="none">
            <a:spAutoFit/>
          </a:bodyPr>
          <a:lstStyle/>
          <a:p>
            <a:r>
              <a:rPr lang="en-US" b="1" dirty="0"/>
              <a:t>$1,163,595,387</a:t>
            </a:r>
          </a:p>
          <a:p>
            <a:r>
              <a:rPr lang="en-US" b="1" dirty="0">
                <a:solidFill>
                  <a:srgbClr val="000000"/>
                </a:solidFill>
                <a:latin typeface="Roboto Condensed"/>
              </a:rPr>
              <a:t> </a:t>
            </a:r>
            <a:endParaRPr lang="en-US" b="1" i="0" dirty="0">
              <a:solidFill>
                <a:srgbClr val="000000"/>
              </a:solidFill>
              <a:effectLst/>
              <a:latin typeface="Roboto Condensed"/>
            </a:endParaRPr>
          </a:p>
        </p:txBody>
      </p:sp>
      <p:sp>
        <p:nvSpPr>
          <p:cNvPr id="31" name="Rectangle 30"/>
          <p:cNvSpPr/>
          <p:nvPr/>
        </p:nvSpPr>
        <p:spPr>
          <a:xfrm>
            <a:off x="9799325" y="6209415"/>
            <a:ext cx="1702710" cy="369332"/>
          </a:xfrm>
          <a:prstGeom prst="rect">
            <a:avLst/>
          </a:prstGeom>
        </p:spPr>
        <p:txBody>
          <a:bodyPr wrap="none">
            <a:spAutoFit/>
          </a:bodyPr>
          <a:lstStyle/>
          <a:p>
            <a:r>
              <a:rPr lang="en-US" b="1" dirty="0"/>
              <a:t>$2,207,615,668 </a:t>
            </a:r>
          </a:p>
        </p:txBody>
      </p:sp>
      <p:sp>
        <p:nvSpPr>
          <p:cNvPr id="51" name="Title 1"/>
          <p:cNvSpPr txBox="1">
            <a:spLocks/>
          </p:cNvSpPr>
          <p:nvPr/>
        </p:nvSpPr>
        <p:spPr>
          <a:xfrm>
            <a:off x="838200" y="1114352"/>
            <a:ext cx="10515600" cy="6128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i="1" dirty="0"/>
              <a:t>Our hypothesis is that movie production companies </a:t>
            </a:r>
            <a:r>
              <a:rPr lang="en-US" sz="1400" b="1" i="1" u="sng" dirty="0"/>
              <a:t>can</a:t>
            </a:r>
            <a:r>
              <a:rPr lang="en-US" sz="1400" b="1" i="1" dirty="0"/>
              <a:t> predict revenues through careful selection of specific variables</a:t>
            </a:r>
          </a:p>
        </p:txBody>
      </p:sp>
    </p:spTree>
    <p:extLst>
      <p:ext uri="{BB962C8B-B14F-4D97-AF65-F5344CB8AC3E}">
        <p14:creationId xmlns:p14="http://schemas.microsoft.com/office/powerpoint/2010/main" val="2839329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mainmor.files.wordpress.com/2008/05/6a00c2251c020b604a00e398f7a2e20005.jpg"/>
          <p:cNvPicPr>
            <a:picLocks noChangeAspect="1" noChangeArrowheads="1"/>
          </p:cNvPicPr>
          <p:nvPr/>
        </p:nvPicPr>
        <p:blipFill rotWithShape="1">
          <a:blip r:embed="rId3">
            <a:extLst>
              <a:ext uri="{28A0092B-C50C-407E-A947-70E740481C1C}">
                <a14:useLocalDpi xmlns:a14="http://schemas.microsoft.com/office/drawing/2010/main" val="0"/>
              </a:ext>
            </a:extLst>
          </a:blip>
          <a:srcRect b="816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normAutofit/>
          </a:bodyPr>
          <a:lstStyle/>
          <a:p>
            <a:fld id="{4FAB73BC-B049-4115-A692-8D63A059BFB8}" type="slidenum">
              <a:rPr lang="en-US" smtClean="0">
                <a:solidFill>
                  <a:srgbClr val="FFFFFF"/>
                </a:solidFill>
              </a:rPr>
              <a:pPr/>
              <a:t>5</a:t>
            </a:fld>
            <a:endParaRPr lang="en-US" dirty="0">
              <a:solidFill>
                <a:srgbClr val="FFFFFF"/>
              </a:solidFill>
            </a:endParaRPr>
          </a:p>
        </p:txBody>
      </p:sp>
      <p:sp>
        <p:nvSpPr>
          <p:cNvPr id="5" name="Title 1"/>
          <p:cNvSpPr txBox="1">
            <a:spLocks/>
          </p:cNvSpPr>
          <p:nvPr/>
        </p:nvSpPr>
        <p:spPr>
          <a:xfrm>
            <a:off x="7218947" y="10"/>
            <a:ext cx="4959092" cy="1110241"/>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b="1" dirty="0">
                <a:ea typeface="BatangChe" panose="02030609000101010101" pitchFamily="49" charset="-127"/>
              </a:rPr>
              <a:t>Metrics &amp; Mental Models</a:t>
            </a:r>
          </a:p>
        </p:txBody>
      </p:sp>
    </p:spTree>
    <p:extLst>
      <p:ext uri="{BB962C8B-B14F-4D97-AF65-F5344CB8AC3E}">
        <p14:creationId xmlns:p14="http://schemas.microsoft.com/office/powerpoint/2010/main" val="551773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733"/>
            <a:ext cx="10515600" cy="876821"/>
          </a:xfrm>
        </p:spPr>
        <p:txBody>
          <a:bodyPr anchor="b">
            <a:normAutofit/>
          </a:bodyPr>
          <a:lstStyle/>
          <a:p>
            <a:r>
              <a:rPr lang="en-US" sz="3200" b="1" dirty="0"/>
              <a:t>Mental Model</a:t>
            </a:r>
          </a:p>
        </p:txBody>
      </p:sp>
      <p:sp>
        <p:nvSpPr>
          <p:cNvPr id="3" name="Title 1"/>
          <p:cNvSpPr txBox="1">
            <a:spLocks/>
          </p:cNvSpPr>
          <p:nvPr/>
        </p:nvSpPr>
        <p:spPr>
          <a:xfrm>
            <a:off x="838200" y="1114352"/>
            <a:ext cx="10515600" cy="6128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400" b="1" i="1" dirty="0"/>
          </a:p>
        </p:txBody>
      </p:sp>
      <p:cxnSp>
        <p:nvCxnSpPr>
          <p:cNvPr id="32" name="Straight Connector 31"/>
          <p:cNvCxnSpPr/>
          <p:nvPr/>
        </p:nvCxnSpPr>
        <p:spPr>
          <a:xfrm>
            <a:off x="-241338" y="1050554"/>
            <a:ext cx="1285869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Slide Number Placeholder 43"/>
          <p:cNvSpPr>
            <a:spLocks noGrp="1"/>
          </p:cNvSpPr>
          <p:nvPr>
            <p:ph type="sldNum" sz="quarter" idx="12"/>
          </p:nvPr>
        </p:nvSpPr>
        <p:spPr>
          <a:xfrm>
            <a:off x="9448800" y="6578748"/>
            <a:ext cx="2743200" cy="365125"/>
          </a:xfrm>
        </p:spPr>
        <p:txBody>
          <a:bodyPr/>
          <a:lstStyle/>
          <a:p>
            <a:fld id="{4FAB73BC-B049-4115-A692-8D63A059BFB8}" type="slidenum">
              <a:rPr lang="en-US" smtClean="0"/>
              <a:t>6</a:t>
            </a:fld>
            <a:endParaRPr lang="en-US" dirty="0"/>
          </a:p>
        </p:txBody>
      </p:sp>
      <p:grpSp>
        <p:nvGrpSpPr>
          <p:cNvPr id="6" name="Group 5"/>
          <p:cNvGrpSpPr/>
          <p:nvPr/>
        </p:nvGrpSpPr>
        <p:grpSpPr>
          <a:xfrm>
            <a:off x="2787819" y="1480680"/>
            <a:ext cx="6616363" cy="5231674"/>
            <a:chOff x="2243328" y="512064"/>
            <a:chExt cx="7293864" cy="6025896"/>
          </a:xfrm>
        </p:grpSpPr>
        <p:sp>
          <p:nvSpPr>
            <p:cNvPr id="7" name="Rectangle 6"/>
            <p:cNvSpPr/>
            <p:nvPr/>
          </p:nvSpPr>
          <p:spPr>
            <a:xfrm>
              <a:off x="7699248" y="2788920"/>
              <a:ext cx="1837944" cy="932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Ticket Sales</a:t>
              </a:r>
            </a:p>
          </p:txBody>
        </p:sp>
        <p:sp>
          <p:nvSpPr>
            <p:cNvPr id="8" name="Rectangle 7"/>
            <p:cNvSpPr/>
            <p:nvPr/>
          </p:nvSpPr>
          <p:spPr>
            <a:xfrm>
              <a:off x="5355336" y="2688336"/>
              <a:ext cx="1837944" cy="932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Budget</a:t>
              </a:r>
            </a:p>
          </p:txBody>
        </p:sp>
        <p:sp>
          <p:nvSpPr>
            <p:cNvPr id="9" name="Rectangle 8"/>
            <p:cNvSpPr/>
            <p:nvPr/>
          </p:nvSpPr>
          <p:spPr>
            <a:xfrm>
              <a:off x="5355336" y="4137660"/>
              <a:ext cx="1837944" cy="932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Genre</a:t>
              </a:r>
            </a:p>
          </p:txBody>
        </p:sp>
        <p:sp>
          <p:nvSpPr>
            <p:cNvPr id="10" name="Rectangle 9"/>
            <p:cNvSpPr/>
            <p:nvPr/>
          </p:nvSpPr>
          <p:spPr>
            <a:xfrm>
              <a:off x="5355336" y="5586984"/>
              <a:ext cx="1837944" cy="932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MPAA Rating</a:t>
              </a:r>
            </a:p>
          </p:txBody>
        </p:sp>
        <p:sp>
          <p:nvSpPr>
            <p:cNvPr id="11" name="Rectangle 10"/>
            <p:cNvSpPr/>
            <p:nvPr/>
          </p:nvSpPr>
          <p:spPr>
            <a:xfrm>
              <a:off x="2243328" y="4078224"/>
              <a:ext cx="1837944" cy="59436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Director</a:t>
              </a:r>
            </a:p>
          </p:txBody>
        </p:sp>
        <p:sp>
          <p:nvSpPr>
            <p:cNvPr id="12" name="Rectangle 11"/>
            <p:cNvSpPr/>
            <p:nvPr/>
          </p:nvSpPr>
          <p:spPr>
            <a:xfrm>
              <a:off x="2243328" y="5010912"/>
              <a:ext cx="1837944" cy="59436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Actors</a:t>
              </a:r>
            </a:p>
          </p:txBody>
        </p:sp>
        <p:sp>
          <p:nvSpPr>
            <p:cNvPr id="13" name="Rectangle 12"/>
            <p:cNvSpPr/>
            <p:nvPr/>
          </p:nvSpPr>
          <p:spPr>
            <a:xfrm>
              <a:off x="2243328" y="5943600"/>
              <a:ext cx="1837944" cy="59436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Face Numbers in Poster</a:t>
              </a:r>
            </a:p>
          </p:txBody>
        </p:sp>
        <p:sp>
          <p:nvSpPr>
            <p:cNvPr id="14" name="Rectangle 13"/>
            <p:cNvSpPr/>
            <p:nvPr/>
          </p:nvSpPr>
          <p:spPr>
            <a:xfrm>
              <a:off x="5355336" y="1239012"/>
              <a:ext cx="1837944" cy="932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Word of Mouth Reception</a:t>
              </a:r>
            </a:p>
          </p:txBody>
        </p:sp>
        <p:sp>
          <p:nvSpPr>
            <p:cNvPr id="15" name="Rectangle 14"/>
            <p:cNvSpPr/>
            <p:nvPr/>
          </p:nvSpPr>
          <p:spPr>
            <a:xfrm>
              <a:off x="2243328" y="1362456"/>
              <a:ext cx="1837944" cy="5943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Reviews</a:t>
              </a:r>
            </a:p>
          </p:txBody>
        </p:sp>
        <p:sp>
          <p:nvSpPr>
            <p:cNvPr id="16" name="Rectangle 15"/>
            <p:cNvSpPr/>
            <p:nvPr/>
          </p:nvSpPr>
          <p:spPr>
            <a:xfrm>
              <a:off x="2243328" y="2295144"/>
              <a:ext cx="1837944" cy="5943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Votes</a:t>
              </a:r>
            </a:p>
          </p:txBody>
        </p:sp>
        <p:sp>
          <p:nvSpPr>
            <p:cNvPr id="17" name="Rectangle 16"/>
            <p:cNvSpPr/>
            <p:nvPr/>
          </p:nvSpPr>
          <p:spPr>
            <a:xfrm>
              <a:off x="2243328" y="3227832"/>
              <a:ext cx="1837944" cy="5943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IMDB Score</a:t>
              </a:r>
            </a:p>
          </p:txBody>
        </p:sp>
        <p:sp>
          <p:nvSpPr>
            <p:cNvPr id="18" name="Rectangle 17"/>
            <p:cNvSpPr/>
            <p:nvPr/>
          </p:nvSpPr>
          <p:spPr>
            <a:xfrm>
              <a:off x="2243328" y="512064"/>
              <a:ext cx="1837944" cy="5943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Critic Reviews</a:t>
              </a:r>
            </a:p>
          </p:txBody>
        </p:sp>
        <p:cxnSp>
          <p:nvCxnSpPr>
            <p:cNvPr id="19" name="Straight Connector 18"/>
            <p:cNvCxnSpPr>
              <a:stCxn id="14" idx="3"/>
              <a:endCxn id="7" idx="1"/>
            </p:cNvCxnSpPr>
            <p:nvPr/>
          </p:nvCxnSpPr>
          <p:spPr>
            <a:xfrm>
              <a:off x="7193280" y="1705356"/>
              <a:ext cx="505968" cy="154990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7" idx="1"/>
            </p:cNvCxnSpPr>
            <p:nvPr/>
          </p:nvCxnSpPr>
          <p:spPr>
            <a:xfrm>
              <a:off x="7193280" y="3134106"/>
              <a:ext cx="505968" cy="1211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9" idx="3"/>
              <a:endCxn id="7" idx="1"/>
            </p:cNvCxnSpPr>
            <p:nvPr/>
          </p:nvCxnSpPr>
          <p:spPr>
            <a:xfrm flipV="1">
              <a:off x="7193280" y="3255264"/>
              <a:ext cx="505968" cy="134874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3"/>
              <a:endCxn id="7" idx="1"/>
            </p:cNvCxnSpPr>
            <p:nvPr/>
          </p:nvCxnSpPr>
          <p:spPr>
            <a:xfrm flipV="1">
              <a:off x="7193280" y="3255264"/>
              <a:ext cx="505968" cy="27980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0" idx="0"/>
              <a:endCxn id="9" idx="2"/>
            </p:cNvCxnSpPr>
            <p:nvPr/>
          </p:nvCxnSpPr>
          <p:spPr>
            <a:xfrm flipV="1">
              <a:off x="6274308" y="5070348"/>
              <a:ext cx="0" cy="51663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1" idx="3"/>
              <a:endCxn id="8" idx="1"/>
            </p:cNvCxnSpPr>
            <p:nvPr/>
          </p:nvCxnSpPr>
          <p:spPr>
            <a:xfrm flipV="1">
              <a:off x="4081272" y="3154680"/>
              <a:ext cx="1274064" cy="122072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3"/>
              <a:endCxn id="8" idx="1"/>
            </p:cNvCxnSpPr>
            <p:nvPr/>
          </p:nvCxnSpPr>
          <p:spPr>
            <a:xfrm flipV="1">
              <a:off x="4081272" y="3154680"/>
              <a:ext cx="1274064" cy="215341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3" idx="3"/>
              <a:endCxn id="8" idx="1"/>
            </p:cNvCxnSpPr>
            <p:nvPr/>
          </p:nvCxnSpPr>
          <p:spPr>
            <a:xfrm flipV="1">
              <a:off x="4081272" y="3154680"/>
              <a:ext cx="1274064" cy="30861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3" idx="0"/>
              <a:endCxn id="12" idx="2"/>
            </p:cNvCxnSpPr>
            <p:nvPr/>
          </p:nvCxnSpPr>
          <p:spPr>
            <a:xfrm flipV="1">
              <a:off x="3162300" y="5605272"/>
              <a:ext cx="0" cy="3383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8" idx="3"/>
              <a:endCxn id="14" idx="1"/>
            </p:cNvCxnSpPr>
            <p:nvPr/>
          </p:nvCxnSpPr>
          <p:spPr>
            <a:xfrm>
              <a:off x="4081272" y="809244"/>
              <a:ext cx="1274064" cy="89611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5" idx="3"/>
              <a:endCxn id="14" idx="1"/>
            </p:cNvCxnSpPr>
            <p:nvPr/>
          </p:nvCxnSpPr>
          <p:spPr>
            <a:xfrm>
              <a:off x="4081272" y="1659636"/>
              <a:ext cx="1274064" cy="457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6" idx="3"/>
              <a:endCxn id="14" idx="1"/>
            </p:cNvCxnSpPr>
            <p:nvPr/>
          </p:nvCxnSpPr>
          <p:spPr>
            <a:xfrm flipV="1">
              <a:off x="4081272" y="1705356"/>
              <a:ext cx="1274064" cy="8869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7" idx="3"/>
              <a:endCxn id="14" idx="1"/>
            </p:cNvCxnSpPr>
            <p:nvPr/>
          </p:nvCxnSpPr>
          <p:spPr>
            <a:xfrm flipV="1">
              <a:off x="4081272" y="1705356"/>
              <a:ext cx="1274064" cy="18196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7" idx="0"/>
              <a:endCxn id="16" idx="2"/>
            </p:cNvCxnSpPr>
            <p:nvPr/>
          </p:nvCxnSpPr>
          <p:spPr>
            <a:xfrm flipV="1">
              <a:off x="3162300" y="2889504"/>
              <a:ext cx="0" cy="33832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5" name="Title 1"/>
          <p:cNvSpPr txBox="1">
            <a:spLocks/>
          </p:cNvSpPr>
          <p:nvPr/>
        </p:nvSpPr>
        <p:spPr>
          <a:xfrm>
            <a:off x="838200" y="1107476"/>
            <a:ext cx="10515600" cy="6128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i="1" dirty="0"/>
              <a:t>Prior to running our regressions, we created a mental model of the variables that could significantly affect ticket sales</a:t>
            </a:r>
          </a:p>
        </p:txBody>
      </p:sp>
    </p:spTree>
    <p:extLst>
      <p:ext uri="{BB962C8B-B14F-4D97-AF65-F5344CB8AC3E}">
        <p14:creationId xmlns:p14="http://schemas.microsoft.com/office/powerpoint/2010/main" val="1539331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4" name="Picture 12" descr="http://ak.picdn.net/shutterstock/videos/1866580/thumb/1.jp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normAutofit/>
          </a:bodyPr>
          <a:lstStyle/>
          <a:p>
            <a:fld id="{4FAB73BC-B049-4115-A692-8D63A059BFB8}" type="slidenum">
              <a:rPr lang="en-US" smtClean="0">
                <a:solidFill>
                  <a:srgbClr val="FFFFFF"/>
                </a:solidFill>
              </a:rPr>
              <a:pPr/>
              <a:t>7</a:t>
            </a:fld>
            <a:endParaRPr lang="en-US" dirty="0">
              <a:solidFill>
                <a:srgbClr val="FFFFFF"/>
              </a:solidFill>
            </a:endParaRPr>
          </a:p>
        </p:txBody>
      </p:sp>
      <p:sp>
        <p:nvSpPr>
          <p:cNvPr id="11" name="Title 1"/>
          <p:cNvSpPr txBox="1">
            <a:spLocks/>
          </p:cNvSpPr>
          <p:nvPr/>
        </p:nvSpPr>
        <p:spPr>
          <a:xfrm>
            <a:off x="7170821" y="10"/>
            <a:ext cx="5007218" cy="1110241"/>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b="1" dirty="0">
                <a:solidFill>
                  <a:schemeClr val="bg1"/>
                </a:solidFill>
                <a:ea typeface="BatangChe" panose="02030609000101010101" pitchFamily="49" charset="-127"/>
              </a:rPr>
              <a:t>Data and Analysis</a:t>
            </a:r>
          </a:p>
        </p:txBody>
      </p:sp>
    </p:spTree>
    <p:extLst>
      <p:ext uri="{BB962C8B-B14F-4D97-AF65-F5344CB8AC3E}">
        <p14:creationId xmlns:p14="http://schemas.microsoft.com/office/powerpoint/2010/main" val="4261722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8889724" y="1435637"/>
            <a:ext cx="387703" cy="398941"/>
            <a:chOff x="8361457" y="2759102"/>
            <a:chExt cx="1247350" cy="1283509"/>
          </a:xfrm>
        </p:grpSpPr>
        <p:pic>
          <p:nvPicPr>
            <p:cNvPr id="59" name="Picture 22" descr="http://free-icon-rainbow.com/i/icon_03535/icon_035350_256.jpg"/>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61457" y="2795261"/>
              <a:ext cx="1247350" cy="124735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4" descr="https://d30y9cdsu7xlg0.cloudfront.net/png/66854-200.png"/>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42653" y="2759102"/>
              <a:ext cx="472407" cy="47240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xfrm>
            <a:off x="838200" y="173733"/>
            <a:ext cx="10515600" cy="876821"/>
          </a:xfrm>
        </p:spPr>
        <p:txBody>
          <a:bodyPr anchor="b">
            <a:normAutofit/>
          </a:bodyPr>
          <a:lstStyle/>
          <a:p>
            <a:r>
              <a:rPr lang="en-US" sz="3200" b="1" dirty="0"/>
              <a:t>Data</a:t>
            </a:r>
          </a:p>
        </p:txBody>
      </p:sp>
      <p:sp>
        <p:nvSpPr>
          <p:cNvPr id="3" name="Title 1"/>
          <p:cNvSpPr txBox="1">
            <a:spLocks/>
          </p:cNvSpPr>
          <p:nvPr/>
        </p:nvSpPr>
        <p:spPr>
          <a:xfrm>
            <a:off x="838200" y="1114352"/>
            <a:ext cx="10515600" cy="6128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i="1" dirty="0"/>
              <a:t>We used complimentary datasets to create dummy variables and adjusted dollar amounts for an accurate comparison </a:t>
            </a:r>
          </a:p>
        </p:txBody>
      </p:sp>
      <p:cxnSp>
        <p:nvCxnSpPr>
          <p:cNvPr id="32" name="Straight Connector 31"/>
          <p:cNvCxnSpPr/>
          <p:nvPr/>
        </p:nvCxnSpPr>
        <p:spPr>
          <a:xfrm>
            <a:off x="-241338" y="1050554"/>
            <a:ext cx="1285869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Slide Number Placeholder 43"/>
          <p:cNvSpPr>
            <a:spLocks noGrp="1"/>
          </p:cNvSpPr>
          <p:nvPr>
            <p:ph type="sldNum" sz="quarter" idx="12"/>
          </p:nvPr>
        </p:nvSpPr>
        <p:spPr>
          <a:xfrm>
            <a:off x="9448800" y="6578748"/>
            <a:ext cx="2743200" cy="365125"/>
          </a:xfrm>
        </p:spPr>
        <p:txBody>
          <a:bodyPr/>
          <a:lstStyle/>
          <a:p>
            <a:fld id="{4FAB73BC-B049-4115-A692-8D63A059BFB8}" type="slidenum">
              <a:rPr lang="en-US" smtClean="0"/>
              <a:t>8</a:t>
            </a:fld>
            <a:endParaRPr lang="en-US" dirty="0"/>
          </a:p>
        </p:txBody>
      </p:sp>
      <p:pic>
        <p:nvPicPr>
          <p:cNvPr id="1028" name="Picture 4" descr="https://www.kaggle.com/content/v/4e5085eca1ab/kaggle/img/logos/kaggle-logo-transparent-300.png"/>
          <p:cNvPicPr>
            <a:picLocks noChangeAspect="1" noChangeArrowheads="1"/>
          </p:cNvPicPr>
          <p:nvPr/>
        </p:nvPicPr>
        <p:blipFill rotWithShape="1">
          <a:blip r:embed="rId5">
            <a:extLst>
              <a:ext uri="{28A0092B-C50C-407E-A947-70E740481C1C}">
                <a14:useLocalDpi xmlns:a14="http://schemas.microsoft.com/office/drawing/2010/main" val="0"/>
              </a:ext>
            </a:extLst>
          </a:blip>
          <a:srcRect l="5334" t="10659" r="3453" b="8900"/>
          <a:stretch/>
        </p:blipFill>
        <p:spPr bwMode="auto">
          <a:xfrm>
            <a:off x="924025" y="1374296"/>
            <a:ext cx="2233062" cy="8951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ia.media-imdb.com/images/M/MV5BMjAzOTcxMDA2Nl5BMl5BcG5nXkFtZTcwMTc1MzIzOA@@._V1_.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0931" y="1498894"/>
            <a:ext cx="1303659" cy="626377"/>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p:cNvGrpSpPr/>
          <p:nvPr/>
        </p:nvGrpSpPr>
        <p:grpSpPr>
          <a:xfrm>
            <a:off x="838200" y="2425814"/>
            <a:ext cx="936547" cy="963696"/>
            <a:chOff x="8361457" y="2759102"/>
            <a:chExt cx="1247350" cy="1283509"/>
          </a:xfrm>
        </p:grpSpPr>
        <p:pic>
          <p:nvPicPr>
            <p:cNvPr id="1046" name="Picture 22" descr="http://free-icon-rainbow.com/i/icon_03535/icon_035350_256.jpg"/>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61457" y="2795261"/>
              <a:ext cx="1247350" cy="124735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s://d30y9cdsu7xlg0.cloudfront.net/png/66854-200.png"/>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42653" y="2759102"/>
              <a:ext cx="472407" cy="472407"/>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57"/>
          <p:cNvPicPr>
            <a:picLocks noChangeAspect="1"/>
          </p:cNvPicPr>
          <p:nvPr/>
        </p:nvPicPr>
        <p:blipFill rotWithShape="1">
          <a:blip r:embed="rId7"/>
          <a:srcRect l="10597" t="15629" r="6716" b="31245"/>
          <a:stretch/>
        </p:blipFill>
        <p:spPr>
          <a:xfrm>
            <a:off x="823009" y="6043907"/>
            <a:ext cx="1013383" cy="534841"/>
          </a:xfrm>
          <a:prstGeom prst="rect">
            <a:avLst/>
          </a:prstGeom>
        </p:spPr>
      </p:pic>
      <p:cxnSp>
        <p:nvCxnSpPr>
          <p:cNvPr id="60" name="Straight Arrow Connector 59"/>
          <p:cNvCxnSpPr>
            <a:stCxn id="1028" idx="3"/>
            <a:endCxn id="1030" idx="1"/>
          </p:cNvCxnSpPr>
          <p:nvPr/>
        </p:nvCxnSpPr>
        <p:spPr>
          <a:xfrm flipV="1">
            <a:off x="3157087" y="1812083"/>
            <a:ext cx="833844" cy="9788"/>
          </a:xfrm>
          <a:prstGeom prst="straightConnector1">
            <a:avLst/>
          </a:prstGeom>
          <a:ln w="38100">
            <a:solidFill>
              <a:srgbClr val="23528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030" idx="3"/>
            <a:endCxn id="117" idx="1"/>
          </p:cNvCxnSpPr>
          <p:nvPr/>
        </p:nvCxnSpPr>
        <p:spPr>
          <a:xfrm flipV="1">
            <a:off x="5294590" y="1809012"/>
            <a:ext cx="833844" cy="3071"/>
          </a:xfrm>
          <a:prstGeom prst="straightConnector1">
            <a:avLst/>
          </a:prstGeom>
          <a:ln w="38100">
            <a:solidFill>
              <a:srgbClr val="235280"/>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8"/>
          <a:stretch>
            <a:fillRect/>
          </a:stretch>
        </p:blipFill>
        <p:spPr>
          <a:xfrm>
            <a:off x="766258" y="4802979"/>
            <a:ext cx="1003725" cy="891771"/>
          </a:xfrm>
          <a:prstGeom prst="rect">
            <a:avLst/>
          </a:prstGeom>
        </p:spPr>
      </p:pic>
      <p:pic>
        <p:nvPicPr>
          <p:cNvPr id="81" name="Picture 28" descr="https://cdn0.iconfinder.com/data/icons/awards-7/500/award_oscar-512.png"/>
          <p:cNvPicPr>
            <a:picLocks noChangeAspect="1" noChangeArrowheads="1"/>
          </p:cNvPicPr>
          <p:nvPr/>
        </p:nvPicPr>
        <p:blipFill rotWithShape="1">
          <a:blip r:embed="rId9">
            <a:duotone>
              <a:schemeClr val="accent2">
                <a:shade val="45000"/>
                <a:satMod val="135000"/>
              </a:schemeClr>
              <a:prstClr val="white"/>
            </a:duotone>
            <a:extLst>
              <a:ext uri="{28A0092B-C50C-407E-A947-70E740481C1C}">
                <a14:useLocalDpi xmlns:a14="http://schemas.microsoft.com/office/drawing/2010/main" val="0"/>
              </a:ext>
            </a:extLst>
          </a:blip>
          <a:srcRect l="19251" r="23066"/>
          <a:stretch/>
        </p:blipFill>
        <p:spPr bwMode="auto">
          <a:xfrm>
            <a:off x="978020" y="3857694"/>
            <a:ext cx="369218" cy="64008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8" descr="https://cdn0.iconfinder.com/data/icons/awards-7/500/award_oscar-512.png"/>
          <p:cNvPicPr>
            <a:picLocks noChangeAspect="1" noChangeArrowheads="1"/>
          </p:cNvPicPr>
          <p:nvPr/>
        </p:nvPicPr>
        <p:blipFill rotWithShape="1">
          <a:blip r:embed="rId10">
            <a:duotone>
              <a:schemeClr val="accent5">
                <a:shade val="45000"/>
                <a:satMod val="135000"/>
              </a:schemeClr>
              <a:prstClr val="white"/>
            </a:duotone>
            <a:extLst>
              <a:ext uri="{BEBA8EAE-BF5A-486C-A8C5-ECC9F3942E4B}">
                <a14:imgProps xmlns:a14="http://schemas.microsoft.com/office/drawing/2010/main">
                  <a14:imgLayer r:embed="rId11">
                    <a14:imgEffect>
                      <a14:colorTemperature colorTemp="4670"/>
                    </a14:imgEffect>
                    <a14:imgEffect>
                      <a14:saturation sat="3000"/>
                    </a14:imgEffect>
                    <a14:imgEffect>
                      <a14:brightnessContrast bright="4000" contrast="56000"/>
                    </a14:imgEffect>
                  </a14:imgLayer>
                </a14:imgProps>
              </a:ext>
              <a:ext uri="{28A0092B-C50C-407E-A947-70E740481C1C}">
                <a14:useLocalDpi xmlns:a14="http://schemas.microsoft.com/office/drawing/2010/main" val="0"/>
              </a:ext>
            </a:extLst>
          </a:blip>
          <a:srcRect l="19251" r="23066"/>
          <a:stretch/>
        </p:blipFill>
        <p:spPr bwMode="auto">
          <a:xfrm>
            <a:off x="1295274" y="3674814"/>
            <a:ext cx="474709" cy="82296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8" descr="https://cdn0.iconfinder.com/data/icons/awards-7/500/award_oscar-512.png"/>
          <p:cNvPicPr>
            <a:picLocks noChangeAspect="1" noChangeArrowheads="1"/>
          </p:cNvPicPr>
          <p:nvPr/>
        </p:nvPicPr>
        <p:blipFill rotWithShape="1">
          <a:blip r:embed="rId10">
            <a:duotone>
              <a:schemeClr val="accent5">
                <a:shade val="45000"/>
                <a:satMod val="135000"/>
              </a:schemeClr>
              <a:prstClr val="white"/>
            </a:duotone>
            <a:extLst>
              <a:ext uri="{BEBA8EAE-BF5A-486C-A8C5-ECC9F3942E4B}">
                <a14:imgProps xmlns:a14="http://schemas.microsoft.com/office/drawing/2010/main">
                  <a14:imgLayer r:embed="rId11">
                    <a14:imgEffect>
                      <a14:colorTemperature colorTemp="4670"/>
                    </a14:imgEffect>
                    <a14:imgEffect>
                      <a14:saturation sat="3000"/>
                    </a14:imgEffect>
                    <a14:imgEffect>
                      <a14:brightnessContrast bright="4000" contrast="56000"/>
                    </a14:imgEffect>
                  </a14:imgLayer>
                </a14:imgProps>
              </a:ext>
              <a:ext uri="{28A0092B-C50C-407E-A947-70E740481C1C}">
                <a14:useLocalDpi xmlns:a14="http://schemas.microsoft.com/office/drawing/2010/main" val="0"/>
              </a:ext>
            </a:extLst>
          </a:blip>
          <a:srcRect l="19251" r="23066"/>
          <a:stretch/>
        </p:blipFill>
        <p:spPr bwMode="auto">
          <a:xfrm>
            <a:off x="766258" y="4040574"/>
            <a:ext cx="263727" cy="45720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2040556" y="2603163"/>
            <a:ext cx="3539282"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t>US Films</a:t>
            </a:r>
          </a:p>
          <a:p>
            <a:pPr marL="285750" indent="-285750">
              <a:buFont typeface="Wingdings" panose="05000000000000000000" pitchFamily="2" charset="2"/>
              <a:buChar char="§"/>
            </a:pPr>
            <a:r>
              <a:rPr lang="en-US" dirty="0"/>
              <a:t>English as Primary Language</a:t>
            </a:r>
          </a:p>
        </p:txBody>
      </p:sp>
      <p:sp>
        <p:nvSpPr>
          <p:cNvPr id="31" name="TextBox 30"/>
          <p:cNvSpPr txBox="1"/>
          <p:nvPr/>
        </p:nvSpPr>
        <p:spPr>
          <a:xfrm>
            <a:off x="5283673" y="2603163"/>
            <a:ext cx="3616038"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t>Released in 1990 or Later</a:t>
            </a:r>
          </a:p>
          <a:p>
            <a:pPr marL="285750" indent="-285750">
              <a:buFont typeface="Wingdings" panose="05000000000000000000" pitchFamily="2" charset="2"/>
              <a:buChar char="§"/>
            </a:pPr>
            <a:r>
              <a:rPr lang="en-US" dirty="0"/>
              <a:t>Eliminated duplicates</a:t>
            </a:r>
          </a:p>
        </p:txBody>
      </p:sp>
      <p:sp>
        <p:nvSpPr>
          <p:cNvPr id="33" name="TextBox 32"/>
          <p:cNvSpPr txBox="1"/>
          <p:nvPr/>
        </p:nvSpPr>
        <p:spPr>
          <a:xfrm>
            <a:off x="8603546" y="2598071"/>
            <a:ext cx="3616038"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t>Eliminated incomplete rows</a:t>
            </a:r>
          </a:p>
          <a:p>
            <a:pPr marL="285750" indent="-285750">
              <a:buFont typeface="Wingdings" panose="05000000000000000000" pitchFamily="2" charset="2"/>
              <a:buChar char="§"/>
            </a:pPr>
            <a:r>
              <a:rPr lang="en-US" dirty="0"/>
              <a:t>Eliminated films rated X &amp; NC-17</a:t>
            </a:r>
          </a:p>
        </p:txBody>
      </p:sp>
      <p:sp>
        <p:nvSpPr>
          <p:cNvPr id="36" name="TextBox 35"/>
          <p:cNvSpPr txBox="1"/>
          <p:nvPr/>
        </p:nvSpPr>
        <p:spPr>
          <a:xfrm>
            <a:off x="2040556" y="5978911"/>
            <a:ext cx="3539282"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t>Ratings</a:t>
            </a:r>
          </a:p>
          <a:p>
            <a:r>
              <a:rPr lang="en-US" dirty="0"/>
              <a:t>      Ex. G, PG, PG-13, R</a:t>
            </a:r>
          </a:p>
        </p:txBody>
      </p:sp>
      <p:sp>
        <p:nvSpPr>
          <p:cNvPr id="37" name="TextBox 36"/>
          <p:cNvSpPr txBox="1"/>
          <p:nvPr/>
        </p:nvSpPr>
        <p:spPr>
          <a:xfrm>
            <a:off x="5283673" y="5978911"/>
            <a:ext cx="3616038"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t>Film Genres</a:t>
            </a:r>
          </a:p>
          <a:p>
            <a:r>
              <a:rPr lang="en-US" dirty="0"/>
              <a:t>     Ex. Comedy, Drama, Horror</a:t>
            </a:r>
          </a:p>
        </p:txBody>
      </p:sp>
      <p:sp>
        <p:nvSpPr>
          <p:cNvPr id="38" name="TextBox 37"/>
          <p:cNvSpPr txBox="1"/>
          <p:nvPr/>
        </p:nvSpPr>
        <p:spPr>
          <a:xfrm>
            <a:off x="8603546" y="5973819"/>
            <a:ext cx="3616038"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t>Actor/Director Tiers</a:t>
            </a:r>
          </a:p>
          <a:p>
            <a:r>
              <a:rPr lang="en-US" dirty="0"/>
              <a:t>     Ex. Tier 1, Tier 2, Tier 3 </a:t>
            </a:r>
          </a:p>
        </p:txBody>
      </p:sp>
      <p:sp>
        <p:nvSpPr>
          <p:cNvPr id="39" name="TextBox 38"/>
          <p:cNvSpPr txBox="1"/>
          <p:nvPr/>
        </p:nvSpPr>
        <p:spPr>
          <a:xfrm>
            <a:off x="2040556" y="3578909"/>
            <a:ext cx="3022564" cy="923330"/>
          </a:xfrm>
          <a:prstGeom prst="rect">
            <a:avLst/>
          </a:prstGeom>
          <a:noFill/>
        </p:spPr>
        <p:txBody>
          <a:bodyPr wrap="square" rtlCol="0">
            <a:spAutoFit/>
          </a:bodyPr>
          <a:lstStyle/>
          <a:p>
            <a:pPr marL="285750" indent="-285750">
              <a:buFont typeface="Wingdings" panose="05000000000000000000" pitchFamily="2" charset="2"/>
              <a:buChar char="§"/>
            </a:pPr>
            <a:r>
              <a:rPr lang="en-US" dirty="0"/>
              <a:t>Created 3 Tiers Based on Vulture Ranks (Actor) &amp; AMC Ratings (Director)</a:t>
            </a:r>
          </a:p>
        </p:txBody>
      </p:sp>
      <p:pic>
        <p:nvPicPr>
          <p:cNvPr id="75" name="Picture 74"/>
          <p:cNvPicPr>
            <a:picLocks noChangeAspect="1"/>
          </p:cNvPicPr>
          <p:nvPr/>
        </p:nvPicPr>
        <p:blipFill rotWithShape="1">
          <a:blip r:embed="rId12"/>
          <a:srcRect l="7587" t="9924" r="6864" b="6824"/>
          <a:stretch/>
        </p:blipFill>
        <p:spPr>
          <a:xfrm>
            <a:off x="8784605" y="3591033"/>
            <a:ext cx="731520" cy="718883"/>
          </a:xfrm>
          <a:prstGeom prst="rect">
            <a:avLst/>
          </a:prstGeom>
        </p:spPr>
      </p:pic>
      <p:pic>
        <p:nvPicPr>
          <p:cNvPr id="76" name="Picture 75"/>
          <p:cNvPicPr>
            <a:picLocks noChangeAspect="1"/>
          </p:cNvPicPr>
          <p:nvPr/>
        </p:nvPicPr>
        <p:blipFill rotWithShape="1">
          <a:blip r:embed="rId13"/>
          <a:srcRect l="7467" t="3322" r="4000" b="7325"/>
          <a:stretch/>
        </p:blipFill>
        <p:spPr>
          <a:xfrm>
            <a:off x="7499964" y="3591033"/>
            <a:ext cx="731520" cy="705080"/>
          </a:xfrm>
          <a:prstGeom prst="rect">
            <a:avLst/>
          </a:prstGeom>
        </p:spPr>
      </p:pic>
      <p:pic>
        <p:nvPicPr>
          <p:cNvPr id="80" name="Picture 79"/>
          <p:cNvPicPr>
            <a:picLocks noChangeAspect="1"/>
          </p:cNvPicPr>
          <p:nvPr/>
        </p:nvPicPr>
        <p:blipFill rotWithShape="1">
          <a:blip r:embed="rId14"/>
          <a:srcRect l="3624" t="4510" r="4195" b="3237"/>
          <a:stretch/>
        </p:blipFill>
        <p:spPr>
          <a:xfrm>
            <a:off x="9916062" y="3591033"/>
            <a:ext cx="731520" cy="716591"/>
          </a:xfrm>
          <a:prstGeom prst="rect">
            <a:avLst/>
          </a:prstGeom>
        </p:spPr>
      </p:pic>
      <p:pic>
        <p:nvPicPr>
          <p:cNvPr id="84" name="Picture 83"/>
          <p:cNvPicPr>
            <a:picLocks noChangeAspect="1"/>
          </p:cNvPicPr>
          <p:nvPr/>
        </p:nvPicPr>
        <p:blipFill rotWithShape="1">
          <a:blip r:embed="rId15"/>
          <a:srcRect l="2139" t="6339" r="4694" b="4771"/>
          <a:stretch/>
        </p:blipFill>
        <p:spPr>
          <a:xfrm>
            <a:off x="11200703" y="3591033"/>
            <a:ext cx="731520" cy="716592"/>
          </a:xfrm>
          <a:prstGeom prst="rect">
            <a:avLst/>
          </a:prstGeom>
        </p:spPr>
      </p:pic>
      <p:pic>
        <p:nvPicPr>
          <p:cNvPr id="88" name="Picture 87"/>
          <p:cNvPicPr>
            <a:picLocks noChangeAspect="1"/>
          </p:cNvPicPr>
          <p:nvPr/>
        </p:nvPicPr>
        <p:blipFill rotWithShape="1">
          <a:blip r:embed="rId16"/>
          <a:srcRect l="6194" t="5105" r="7337" b="8714"/>
          <a:stretch/>
        </p:blipFill>
        <p:spPr>
          <a:xfrm>
            <a:off x="6252574" y="3591033"/>
            <a:ext cx="731520" cy="711045"/>
          </a:xfrm>
          <a:prstGeom prst="rect">
            <a:avLst/>
          </a:prstGeom>
        </p:spPr>
      </p:pic>
      <p:sp>
        <p:nvSpPr>
          <p:cNvPr id="96" name="TextBox 95"/>
          <p:cNvSpPr txBox="1"/>
          <p:nvPr/>
        </p:nvSpPr>
        <p:spPr>
          <a:xfrm>
            <a:off x="5350413" y="3591033"/>
            <a:ext cx="1251201" cy="369332"/>
          </a:xfrm>
          <a:prstGeom prst="rect">
            <a:avLst/>
          </a:prstGeom>
          <a:noFill/>
        </p:spPr>
        <p:txBody>
          <a:bodyPr wrap="square" rtlCol="0">
            <a:spAutoFit/>
          </a:bodyPr>
          <a:lstStyle/>
          <a:p>
            <a:pPr algn="ctr"/>
            <a:r>
              <a:rPr lang="en-US" b="1" u="sng" dirty="0"/>
              <a:t>Tier 1</a:t>
            </a:r>
          </a:p>
        </p:txBody>
      </p:sp>
      <p:sp>
        <p:nvSpPr>
          <p:cNvPr id="97" name="TextBox 96"/>
          <p:cNvSpPr txBox="1"/>
          <p:nvPr/>
        </p:nvSpPr>
        <p:spPr>
          <a:xfrm>
            <a:off x="7882444" y="3591033"/>
            <a:ext cx="1251201" cy="369332"/>
          </a:xfrm>
          <a:prstGeom prst="rect">
            <a:avLst/>
          </a:prstGeom>
          <a:noFill/>
        </p:spPr>
        <p:txBody>
          <a:bodyPr wrap="square" rtlCol="0">
            <a:spAutoFit/>
          </a:bodyPr>
          <a:lstStyle/>
          <a:p>
            <a:pPr algn="ctr"/>
            <a:r>
              <a:rPr lang="en-US" b="1" u="sng" dirty="0"/>
              <a:t>Tier 2</a:t>
            </a:r>
          </a:p>
        </p:txBody>
      </p:sp>
      <p:sp>
        <p:nvSpPr>
          <p:cNvPr id="98" name="TextBox 97"/>
          <p:cNvSpPr txBox="1"/>
          <p:nvPr/>
        </p:nvSpPr>
        <p:spPr>
          <a:xfrm>
            <a:off x="10298542" y="3557922"/>
            <a:ext cx="1251201" cy="369332"/>
          </a:xfrm>
          <a:prstGeom prst="rect">
            <a:avLst/>
          </a:prstGeom>
          <a:noFill/>
        </p:spPr>
        <p:txBody>
          <a:bodyPr wrap="square" rtlCol="0">
            <a:spAutoFit/>
          </a:bodyPr>
          <a:lstStyle/>
          <a:p>
            <a:pPr algn="ctr"/>
            <a:r>
              <a:rPr lang="en-US" b="1" u="sng" dirty="0"/>
              <a:t>Tier 3</a:t>
            </a:r>
          </a:p>
        </p:txBody>
      </p:sp>
      <p:pic>
        <p:nvPicPr>
          <p:cNvPr id="12" name="Picture 11"/>
          <p:cNvPicPr>
            <a:picLocks noChangeAspect="1"/>
          </p:cNvPicPr>
          <p:nvPr/>
        </p:nvPicPr>
        <p:blipFill>
          <a:blip r:embed="rId17"/>
          <a:stretch>
            <a:fillRect/>
          </a:stretch>
        </p:blipFill>
        <p:spPr>
          <a:xfrm>
            <a:off x="10515129" y="4122021"/>
            <a:ext cx="731520" cy="700886"/>
          </a:xfrm>
          <a:prstGeom prst="rect">
            <a:avLst/>
          </a:prstGeom>
        </p:spPr>
      </p:pic>
      <p:pic>
        <p:nvPicPr>
          <p:cNvPr id="114" name="Picture 113"/>
          <p:cNvPicPr>
            <a:picLocks noChangeAspect="1"/>
          </p:cNvPicPr>
          <p:nvPr/>
        </p:nvPicPr>
        <p:blipFill rotWithShape="1">
          <a:blip r:embed="rId18"/>
          <a:srcRect l="1587" t="1211" r="3419" b="3158"/>
          <a:stretch/>
        </p:blipFill>
        <p:spPr>
          <a:xfrm>
            <a:off x="4967933" y="3591033"/>
            <a:ext cx="731520" cy="720237"/>
          </a:xfrm>
          <a:prstGeom prst="rect">
            <a:avLst/>
          </a:prstGeom>
        </p:spPr>
      </p:pic>
      <p:pic>
        <p:nvPicPr>
          <p:cNvPr id="115" name="Picture 114"/>
          <p:cNvPicPr>
            <a:picLocks noChangeAspect="1"/>
          </p:cNvPicPr>
          <p:nvPr/>
        </p:nvPicPr>
        <p:blipFill>
          <a:blip r:embed="rId19"/>
          <a:stretch>
            <a:fillRect/>
          </a:stretch>
        </p:blipFill>
        <p:spPr>
          <a:xfrm>
            <a:off x="8142284" y="4122021"/>
            <a:ext cx="731520" cy="685981"/>
          </a:xfrm>
          <a:prstGeom prst="rect">
            <a:avLst/>
          </a:prstGeom>
        </p:spPr>
      </p:pic>
      <p:pic>
        <p:nvPicPr>
          <p:cNvPr id="7" name="Picture 6"/>
          <p:cNvPicPr>
            <a:picLocks noChangeAspect="1"/>
          </p:cNvPicPr>
          <p:nvPr/>
        </p:nvPicPr>
        <p:blipFill>
          <a:blip r:embed="rId20"/>
          <a:stretch>
            <a:fillRect/>
          </a:stretch>
        </p:blipFill>
        <p:spPr>
          <a:xfrm>
            <a:off x="5511557" y="4122021"/>
            <a:ext cx="731520" cy="715036"/>
          </a:xfrm>
          <a:prstGeom prst="rect">
            <a:avLst/>
          </a:prstGeom>
        </p:spPr>
      </p:pic>
      <p:sp>
        <p:nvSpPr>
          <p:cNvPr id="116" name="TextBox 115"/>
          <p:cNvSpPr txBox="1"/>
          <p:nvPr/>
        </p:nvSpPr>
        <p:spPr>
          <a:xfrm>
            <a:off x="2040555" y="5087140"/>
            <a:ext cx="9310211"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Adjusted gross revenue for inflation using average ticket price per year of movie release</a:t>
            </a:r>
          </a:p>
        </p:txBody>
      </p:sp>
      <p:sp>
        <p:nvSpPr>
          <p:cNvPr id="117" name="Rounded Rectangle 116"/>
          <p:cNvSpPr/>
          <p:nvPr/>
        </p:nvSpPr>
        <p:spPr>
          <a:xfrm>
            <a:off x="6128434" y="1492752"/>
            <a:ext cx="2553847" cy="632519"/>
          </a:xfrm>
          <a:prstGeom prst="roundRect">
            <a:avLst/>
          </a:prstGeom>
          <a:noFill/>
          <a:ln w="19050">
            <a:solidFill>
              <a:srgbClr val="CE7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0070C0"/>
                </a:solidFill>
              </a:rPr>
              <a:t>5,044 Rows</a:t>
            </a:r>
          </a:p>
        </p:txBody>
      </p:sp>
      <p:sp>
        <p:nvSpPr>
          <p:cNvPr id="118" name="Rounded Rectangle 117"/>
          <p:cNvSpPr/>
          <p:nvPr/>
        </p:nvSpPr>
        <p:spPr>
          <a:xfrm>
            <a:off x="9516125" y="1492752"/>
            <a:ext cx="2553847" cy="632519"/>
          </a:xfrm>
          <a:prstGeom prst="roundRect">
            <a:avLst/>
          </a:prstGeom>
          <a:noFill/>
          <a:ln w="19050">
            <a:solidFill>
              <a:srgbClr val="CE7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0070C0"/>
                </a:solidFill>
              </a:rPr>
              <a:t>2,695 Rows</a:t>
            </a:r>
          </a:p>
        </p:txBody>
      </p:sp>
      <p:cxnSp>
        <p:nvCxnSpPr>
          <p:cNvPr id="119" name="Straight Arrow Connector 118"/>
          <p:cNvCxnSpPr>
            <a:stCxn id="117" idx="3"/>
            <a:endCxn id="118" idx="1"/>
          </p:cNvCxnSpPr>
          <p:nvPr/>
        </p:nvCxnSpPr>
        <p:spPr>
          <a:xfrm>
            <a:off x="8682281" y="1809012"/>
            <a:ext cx="833844" cy="0"/>
          </a:xfrm>
          <a:prstGeom prst="straightConnector1">
            <a:avLst/>
          </a:prstGeom>
          <a:ln w="38100">
            <a:solidFill>
              <a:srgbClr val="2352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08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250"/>
                                        <p:tgtEl>
                                          <p:spTgt spid="60"/>
                                        </p:tgtEl>
                                      </p:cBhvr>
                                    </p:animEffect>
                                  </p:childTnLst>
                                </p:cTn>
                              </p:par>
                              <p:par>
                                <p:cTn id="12" presetID="22" presetClass="entr" presetSubtype="8" fill="hold" nodeType="withEffect">
                                  <p:stCondLst>
                                    <p:cond delay="250"/>
                                  </p:stCondLst>
                                  <p:childTnLst>
                                    <p:set>
                                      <p:cBhvr>
                                        <p:cTn id="13" dur="1" fill="hold">
                                          <p:stCondLst>
                                            <p:cond delay="0"/>
                                          </p:stCondLst>
                                        </p:cTn>
                                        <p:tgtEl>
                                          <p:spTgt spid="1030"/>
                                        </p:tgtEl>
                                        <p:attrNameLst>
                                          <p:attrName>style.visibility</p:attrName>
                                        </p:attrNameLst>
                                      </p:cBhvr>
                                      <p:to>
                                        <p:strVal val="visible"/>
                                      </p:to>
                                    </p:set>
                                    <p:animEffect transition="in" filter="wipe(left)">
                                      <p:cBhvr>
                                        <p:cTn id="14" dur="500"/>
                                        <p:tgtEl>
                                          <p:spTgt spid="103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wipe(left)">
                                      <p:cBhvr>
                                        <p:cTn id="19" dur="250"/>
                                        <p:tgtEl>
                                          <p:spTgt spid="73"/>
                                        </p:tgtEl>
                                      </p:cBhvr>
                                    </p:animEffect>
                                  </p:childTnLst>
                                </p:cTn>
                              </p:par>
                              <p:par>
                                <p:cTn id="20" presetID="22" presetClass="entr" presetSubtype="8" fill="hold" grpId="0" nodeType="withEffect">
                                  <p:stCondLst>
                                    <p:cond delay="250"/>
                                  </p:stCondLst>
                                  <p:childTnLst>
                                    <p:set>
                                      <p:cBhvr>
                                        <p:cTn id="21" dur="1" fill="hold">
                                          <p:stCondLst>
                                            <p:cond delay="0"/>
                                          </p:stCondLst>
                                        </p:cTn>
                                        <p:tgtEl>
                                          <p:spTgt spid="117"/>
                                        </p:tgtEl>
                                        <p:attrNameLst>
                                          <p:attrName>style.visibility</p:attrName>
                                        </p:attrNameLst>
                                      </p:cBhvr>
                                      <p:to>
                                        <p:strVal val="visible"/>
                                      </p:to>
                                    </p:set>
                                    <p:animEffect transition="in" filter="wipe(left)">
                                      <p:cBhvr>
                                        <p:cTn id="22" dur="500"/>
                                        <p:tgtEl>
                                          <p:spTgt spid="1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0" presetClass="entr" presetSubtype="0" fill="hold" grpId="0" nodeType="withEffect">
                                  <p:stCondLst>
                                    <p:cond delay="5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19"/>
                                        </p:tgtEl>
                                        <p:attrNameLst>
                                          <p:attrName>style.visibility</p:attrName>
                                        </p:attrNameLst>
                                      </p:cBhvr>
                                      <p:to>
                                        <p:strVal val="visible"/>
                                      </p:to>
                                    </p:set>
                                    <p:animEffect transition="in" filter="wipe(left)">
                                      <p:cBhvr>
                                        <p:cTn id="40" dur="500"/>
                                        <p:tgtEl>
                                          <p:spTgt spid="119"/>
                                        </p:tgtEl>
                                      </p:cBhvr>
                                    </p:animEffect>
                                  </p:childTnLst>
                                </p:cTn>
                              </p:par>
                              <p:par>
                                <p:cTn id="41" presetID="49" presetClass="entr" presetSubtype="0" decel="10000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p:cTn id="43" dur="500" fill="hold"/>
                                        <p:tgtEl>
                                          <p:spTgt spid="52"/>
                                        </p:tgtEl>
                                        <p:attrNameLst>
                                          <p:attrName>ppt_w</p:attrName>
                                        </p:attrNameLst>
                                      </p:cBhvr>
                                      <p:tavLst>
                                        <p:tav tm="0">
                                          <p:val>
                                            <p:fltVal val="0"/>
                                          </p:val>
                                        </p:tav>
                                        <p:tav tm="100000">
                                          <p:val>
                                            <p:strVal val="#ppt_w"/>
                                          </p:val>
                                        </p:tav>
                                      </p:tavLst>
                                    </p:anim>
                                    <p:anim calcmode="lin" valueType="num">
                                      <p:cBhvr>
                                        <p:cTn id="44" dur="500" fill="hold"/>
                                        <p:tgtEl>
                                          <p:spTgt spid="52"/>
                                        </p:tgtEl>
                                        <p:attrNameLst>
                                          <p:attrName>ppt_h</p:attrName>
                                        </p:attrNameLst>
                                      </p:cBhvr>
                                      <p:tavLst>
                                        <p:tav tm="0">
                                          <p:val>
                                            <p:fltVal val="0"/>
                                          </p:val>
                                        </p:tav>
                                        <p:tav tm="100000">
                                          <p:val>
                                            <p:strVal val="#ppt_h"/>
                                          </p:val>
                                        </p:tav>
                                      </p:tavLst>
                                    </p:anim>
                                    <p:anim calcmode="lin" valueType="num">
                                      <p:cBhvr>
                                        <p:cTn id="45" dur="500" fill="hold"/>
                                        <p:tgtEl>
                                          <p:spTgt spid="52"/>
                                        </p:tgtEl>
                                        <p:attrNameLst>
                                          <p:attrName>style.rotation</p:attrName>
                                        </p:attrNameLst>
                                      </p:cBhvr>
                                      <p:tavLst>
                                        <p:tav tm="0">
                                          <p:val>
                                            <p:fltVal val="360"/>
                                          </p:val>
                                        </p:tav>
                                        <p:tav tm="100000">
                                          <p:val>
                                            <p:fltVal val="0"/>
                                          </p:val>
                                        </p:tav>
                                      </p:tavLst>
                                    </p:anim>
                                    <p:animEffect transition="in" filter="fade">
                                      <p:cBhvr>
                                        <p:cTn id="46" dur="500"/>
                                        <p:tgtEl>
                                          <p:spTgt spid="52"/>
                                        </p:tgtEl>
                                      </p:cBhvr>
                                    </p:animEffect>
                                  </p:childTnLst>
                                </p:cTn>
                              </p:par>
                              <p:par>
                                <p:cTn id="47" presetID="22" presetClass="entr" presetSubtype="8" fill="hold" grpId="0" nodeType="withEffect">
                                  <p:stCondLst>
                                    <p:cond delay="500"/>
                                  </p:stCondLst>
                                  <p:childTnLst>
                                    <p:set>
                                      <p:cBhvr>
                                        <p:cTn id="48" dur="1" fill="hold">
                                          <p:stCondLst>
                                            <p:cond delay="0"/>
                                          </p:stCondLst>
                                        </p:cTn>
                                        <p:tgtEl>
                                          <p:spTgt spid="118"/>
                                        </p:tgtEl>
                                        <p:attrNameLst>
                                          <p:attrName>style.visibility</p:attrName>
                                        </p:attrNameLst>
                                      </p:cBhvr>
                                      <p:to>
                                        <p:strVal val="visible"/>
                                      </p:to>
                                    </p:set>
                                    <p:animEffect transition="in" filter="wipe(left)">
                                      <p:cBhvr>
                                        <p:cTn id="49" dur="500"/>
                                        <p:tgtEl>
                                          <p:spTgt spid="11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8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8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83"/>
                                        </p:tgtEl>
                                        <p:attrNameLst>
                                          <p:attrName>style.visibility</p:attrName>
                                        </p:attrNameLst>
                                      </p:cBhvr>
                                      <p:to>
                                        <p:strVal val="visible"/>
                                      </p:to>
                                    </p:set>
                                  </p:childTnLst>
                                </p:cTn>
                              </p:par>
                              <p:par>
                                <p:cTn id="58" presetID="10" presetClass="entr" presetSubtype="0" fill="hold" grpId="0" nodeType="withEffect">
                                  <p:stCondLst>
                                    <p:cond delay="5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100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par>
                                <p:cTn id="64" presetID="10" presetClass="entr" presetSubtype="0" fill="hold" nodeType="withEffect">
                                  <p:stCondLst>
                                    <p:cond delay="1000"/>
                                  </p:stCondLst>
                                  <p:childTnLst>
                                    <p:set>
                                      <p:cBhvr>
                                        <p:cTn id="65" dur="1" fill="hold">
                                          <p:stCondLst>
                                            <p:cond delay="0"/>
                                          </p:stCondLst>
                                        </p:cTn>
                                        <p:tgtEl>
                                          <p:spTgt spid="76"/>
                                        </p:tgtEl>
                                        <p:attrNameLst>
                                          <p:attrName>style.visibility</p:attrName>
                                        </p:attrNameLst>
                                      </p:cBhvr>
                                      <p:to>
                                        <p:strVal val="visible"/>
                                      </p:to>
                                    </p:set>
                                    <p:animEffect transition="in" filter="fade">
                                      <p:cBhvr>
                                        <p:cTn id="66" dur="500"/>
                                        <p:tgtEl>
                                          <p:spTgt spid="76"/>
                                        </p:tgtEl>
                                      </p:cBhvr>
                                    </p:animEffect>
                                  </p:childTnLst>
                                </p:cTn>
                              </p:par>
                              <p:par>
                                <p:cTn id="67" presetID="10" presetClass="entr" presetSubtype="0" fill="hold" nodeType="withEffect">
                                  <p:stCondLst>
                                    <p:cond delay="1000"/>
                                  </p:stCondLst>
                                  <p:childTnLst>
                                    <p:set>
                                      <p:cBhvr>
                                        <p:cTn id="68" dur="1" fill="hold">
                                          <p:stCondLst>
                                            <p:cond delay="0"/>
                                          </p:stCondLst>
                                        </p:cTn>
                                        <p:tgtEl>
                                          <p:spTgt spid="80"/>
                                        </p:tgtEl>
                                        <p:attrNameLst>
                                          <p:attrName>style.visibility</p:attrName>
                                        </p:attrNameLst>
                                      </p:cBhvr>
                                      <p:to>
                                        <p:strVal val="visible"/>
                                      </p:to>
                                    </p:set>
                                    <p:animEffect transition="in" filter="fade">
                                      <p:cBhvr>
                                        <p:cTn id="69" dur="500"/>
                                        <p:tgtEl>
                                          <p:spTgt spid="80"/>
                                        </p:tgtEl>
                                      </p:cBhvr>
                                    </p:animEffect>
                                  </p:childTnLst>
                                </p:cTn>
                              </p:par>
                              <p:par>
                                <p:cTn id="70" presetID="10" presetClass="entr" presetSubtype="0" fill="hold" nodeType="withEffect">
                                  <p:stCondLst>
                                    <p:cond delay="1000"/>
                                  </p:stCondLst>
                                  <p:childTnLst>
                                    <p:set>
                                      <p:cBhvr>
                                        <p:cTn id="71" dur="1" fill="hold">
                                          <p:stCondLst>
                                            <p:cond delay="0"/>
                                          </p:stCondLst>
                                        </p:cTn>
                                        <p:tgtEl>
                                          <p:spTgt spid="84"/>
                                        </p:tgtEl>
                                        <p:attrNameLst>
                                          <p:attrName>style.visibility</p:attrName>
                                        </p:attrNameLst>
                                      </p:cBhvr>
                                      <p:to>
                                        <p:strVal val="visible"/>
                                      </p:to>
                                    </p:set>
                                    <p:animEffect transition="in" filter="fade">
                                      <p:cBhvr>
                                        <p:cTn id="72" dur="500"/>
                                        <p:tgtEl>
                                          <p:spTgt spid="84"/>
                                        </p:tgtEl>
                                      </p:cBhvr>
                                    </p:animEffect>
                                  </p:childTnLst>
                                </p:cTn>
                              </p:par>
                              <p:par>
                                <p:cTn id="73" presetID="10" presetClass="entr" presetSubtype="0" fill="hold" nodeType="withEffect">
                                  <p:stCondLst>
                                    <p:cond delay="100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par>
                                <p:cTn id="76" presetID="10" presetClass="entr" presetSubtype="0" fill="hold" grpId="0" nodeType="withEffect">
                                  <p:stCondLst>
                                    <p:cond delay="1000"/>
                                  </p:stCondLst>
                                  <p:childTnLst>
                                    <p:set>
                                      <p:cBhvr>
                                        <p:cTn id="77" dur="1" fill="hold">
                                          <p:stCondLst>
                                            <p:cond delay="0"/>
                                          </p:stCondLst>
                                        </p:cTn>
                                        <p:tgtEl>
                                          <p:spTgt spid="96"/>
                                        </p:tgtEl>
                                        <p:attrNameLst>
                                          <p:attrName>style.visibility</p:attrName>
                                        </p:attrNameLst>
                                      </p:cBhvr>
                                      <p:to>
                                        <p:strVal val="visible"/>
                                      </p:to>
                                    </p:set>
                                    <p:animEffect transition="in" filter="fade">
                                      <p:cBhvr>
                                        <p:cTn id="78" dur="500"/>
                                        <p:tgtEl>
                                          <p:spTgt spid="96"/>
                                        </p:tgtEl>
                                      </p:cBhvr>
                                    </p:animEffect>
                                  </p:childTnLst>
                                </p:cTn>
                              </p:par>
                              <p:par>
                                <p:cTn id="79" presetID="10" presetClass="entr" presetSubtype="0" fill="hold" grpId="0" nodeType="withEffect">
                                  <p:stCondLst>
                                    <p:cond delay="1000"/>
                                  </p:stCondLst>
                                  <p:childTnLst>
                                    <p:set>
                                      <p:cBhvr>
                                        <p:cTn id="80" dur="1" fill="hold">
                                          <p:stCondLst>
                                            <p:cond delay="0"/>
                                          </p:stCondLst>
                                        </p:cTn>
                                        <p:tgtEl>
                                          <p:spTgt spid="97"/>
                                        </p:tgtEl>
                                        <p:attrNameLst>
                                          <p:attrName>style.visibility</p:attrName>
                                        </p:attrNameLst>
                                      </p:cBhvr>
                                      <p:to>
                                        <p:strVal val="visible"/>
                                      </p:to>
                                    </p:set>
                                    <p:animEffect transition="in" filter="fade">
                                      <p:cBhvr>
                                        <p:cTn id="81" dur="500"/>
                                        <p:tgtEl>
                                          <p:spTgt spid="97"/>
                                        </p:tgtEl>
                                      </p:cBhvr>
                                    </p:animEffect>
                                  </p:childTnLst>
                                </p:cTn>
                              </p:par>
                              <p:par>
                                <p:cTn id="82" presetID="10" presetClass="entr" presetSubtype="0" fill="hold" grpId="0" nodeType="withEffect">
                                  <p:stCondLst>
                                    <p:cond delay="1000"/>
                                  </p:stCondLst>
                                  <p:childTnLst>
                                    <p:set>
                                      <p:cBhvr>
                                        <p:cTn id="83" dur="1" fill="hold">
                                          <p:stCondLst>
                                            <p:cond delay="0"/>
                                          </p:stCondLst>
                                        </p:cTn>
                                        <p:tgtEl>
                                          <p:spTgt spid="98"/>
                                        </p:tgtEl>
                                        <p:attrNameLst>
                                          <p:attrName>style.visibility</p:attrName>
                                        </p:attrNameLst>
                                      </p:cBhvr>
                                      <p:to>
                                        <p:strVal val="visible"/>
                                      </p:to>
                                    </p:set>
                                    <p:animEffect transition="in" filter="fade">
                                      <p:cBhvr>
                                        <p:cTn id="84" dur="500"/>
                                        <p:tgtEl>
                                          <p:spTgt spid="98"/>
                                        </p:tgtEl>
                                      </p:cBhvr>
                                    </p:animEffect>
                                  </p:childTnLst>
                                </p:cTn>
                              </p:par>
                              <p:par>
                                <p:cTn id="85" presetID="10" presetClass="entr" presetSubtype="0" fill="hold" nodeType="withEffect">
                                  <p:stCondLst>
                                    <p:cond delay="100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500"/>
                                        <p:tgtEl>
                                          <p:spTgt spid="12"/>
                                        </p:tgtEl>
                                      </p:cBhvr>
                                    </p:animEffect>
                                  </p:childTnLst>
                                </p:cTn>
                              </p:par>
                              <p:par>
                                <p:cTn id="88" presetID="10" presetClass="entr" presetSubtype="0" fill="hold" nodeType="withEffect">
                                  <p:stCondLst>
                                    <p:cond delay="1000"/>
                                  </p:stCondLst>
                                  <p:childTnLst>
                                    <p:set>
                                      <p:cBhvr>
                                        <p:cTn id="89" dur="1" fill="hold">
                                          <p:stCondLst>
                                            <p:cond delay="0"/>
                                          </p:stCondLst>
                                        </p:cTn>
                                        <p:tgtEl>
                                          <p:spTgt spid="114"/>
                                        </p:tgtEl>
                                        <p:attrNameLst>
                                          <p:attrName>style.visibility</p:attrName>
                                        </p:attrNameLst>
                                      </p:cBhvr>
                                      <p:to>
                                        <p:strVal val="visible"/>
                                      </p:to>
                                    </p:set>
                                    <p:animEffect transition="in" filter="fade">
                                      <p:cBhvr>
                                        <p:cTn id="90" dur="500"/>
                                        <p:tgtEl>
                                          <p:spTgt spid="114"/>
                                        </p:tgtEl>
                                      </p:cBhvr>
                                    </p:animEffect>
                                  </p:childTnLst>
                                </p:cTn>
                              </p:par>
                              <p:par>
                                <p:cTn id="91" presetID="10" presetClass="entr" presetSubtype="0" fill="hold" nodeType="withEffect">
                                  <p:stCondLst>
                                    <p:cond delay="1000"/>
                                  </p:stCondLst>
                                  <p:childTnLst>
                                    <p:set>
                                      <p:cBhvr>
                                        <p:cTn id="92" dur="1" fill="hold">
                                          <p:stCondLst>
                                            <p:cond delay="0"/>
                                          </p:stCondLst>
                                        </p:cTn>
                                        <p:tgtEl>
                                          <p:spTgt spid="115"/>
                                        </p:tgtEl>
                                        <p:attrNameLst>
                                          <p:attrName>style.visibility</p:attrName>
                                        </p:attrNameLst>
                                      </p:cBhvr>
                                      <p:to>
                                        <p:strVal val="visible"/>
                                      </p:to>
                                    </p:set>
                                    <p:animEffect transition="in" filter="fade">
                                      <p:cBhvr>
                                        <p:cTn id="93" dur="500"/>
                                        <p:tgtEl>
                                          <p:spTgt spid="115"/>
                                        </p:tgtEl>
                                      </p:cBhvr>
                                    </p:animEffect>
                                  </p:childTnLst>
                                </p:cTn>
                              </p:par>
                              <p:par>
                                <p:cTn id="94" presetID="10" presetClass="entr" presetSubtype="0" fill="hold" nodeType="withEffect">
                                  <p:stCondLst>
                                    <p:cond delay="1000"/>
                                  </p:stCondLst>
                                  <p:childTnLst>
                                    <p:set>
                                      <p:cBhvr>
                                        <p:cTn id="95" dur="1" fill="hold">
                                          <p:stCondLst>
                                            <p:cond delay="0"/>
                                          </p:stCondLst>
                                        </p:cTn>
                                        <p:tgtEl>
                                          <p:spTgt spid="7"/>
                                        </p:tgtEl>
                                        <p:attrNameLst>
                                          <p:attrName>style.visibility</p:attrName>
                                        </p:attrNameLst>
                                      </p:cBhvr>
                                      <p:to>
                                        <p:strVal val="visible"/>
                                      </p:to>
                                    </p:set>
                                    <p:animEffect transition="in" filter="fade">
                                      <p:cBhvr>
                                        <p:cTn id="96" dur="500"/>
                                        <p:tgtEl>
                                          <p:spTgt spid="7"/>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1"/>
                                        </p:tgtEl>
                                        <p:attrNameLst>
                                          <p:attrName>style.visibility</p:attrName>
                                        </p:attrNameLst>
                                      </p:cBhvr>
                                      <p:to>
                                        <p:strVal val="visible"/>
                                      </p:to>
                                    </p:set>
                                  </p:childTnLst>
                                </p:cTn>
                              </p:par>
                              <p:par>
                                <p:cTn id="101" presetID="10" presetClass="entr" presetSubtype="0" fill="hold" grpId="0" nodeType="withEffect">
                                  <p:stCondLst>
                                    <p:cond delay="500"/>
                                  </p:stCondLst>
                                  <p:childTnLst>
                                    <p:set>
                                      <p:cBhvr>
                                        <p:cTn id="102" dur="1" fill="hold">
                                          <p:stCondLst>
                                            <p:cond delay="0"/>
                                          </p:stCondLst>
                                        </p:cTn>
                                        <p:tgtEl>
                                          <p:spTgt spid="116"/>
                                        </p:tgtEl>
                                        <p:attrNameLst>
                                          <p:attrName>style.visibility</p:attrName>
                                        </p:attrNameLst>
                                      </p:cBhvr>
                                      <p:to>
                                        <p:strVal val="visible"/>
                                      </p:to>
                                    </p:set>
                                    <p:animEffect transition="in" filter="fade">
                                      <p:cBhvr>
                                        <p:cTn id="103" dur="500"/>
                                        <p:tgtEl>
                                          <p:spTgt spid="116"/>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58"/>
                                        </p:tgtEl>
                                        <p:attrNameLst>
                                          <p:attrName>style.visibility</p:attrName>
                                        </p:attrNameLst>
                                      </p:cBhvr>
                                      <p:to>
                                        <p:strVal val="visible"/>
                                      </p:to>
                                    </p:set>
                                  </p:childTnLst>
                                </p:cTn>
                              </p:par>
                              <p:par>
                                <p:cTn id="108" presetID="10" presetClass="entr" presetSubtype="0" fill="hold" grpId="0" nodeType="withEffect">
                                  <p:stCondLst>
                                    <p:cond delay="50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par>
                                <p:cTn id="111" presetID="10" presetClass="entr" presetSubtype="0" fill="hold" grpId="0" nodeType="withEffect">
                                  <p:stCondLst>
                                    <p:cond delay="1000"/>
                                  </p:stCondLst>
                                  <p:childTnLst>
                                    <p:set>
                                      <p:cBhvr>
                                        <p:cTn id="112" dur="1" fill="hold">
                                          <p:stCondLst>
                                            <p:cond delay="0"/>
                                          </p:stCondLst>
                                        </p:cTn>
                                        <p:tgtEl>
                                          <p:spTgt spid="37"/>
                                        </p:tgtEl>
                                        <p:attrNameLst>
                                          <p:attrName>style.visibility</p:attrName>
                                        </p:attrNameLst>
                                      </p:cBhvr>
                                      <p:to>
                                        <p:strVal val="visible"/>
                                      </p:to>
                                    </p:set>
                                    <p:animEffect transition="in" filter="fade">
                                      <p:cBhvr>
                                        <p:cTn id="113" dur="500"/>
                                        <p:tgtEl>
                                          <p:spTgt spid="37"/>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38"/>
                                        </p:tgtEl>
                                        <p:attrNameLst>
                                          <p:attrName>style.visibility</p:attrName>
                                        </p:attrNameLst>
                                      </p:cBhvr>
                                      <p:to>
                                        <p:strVal val="visible"/>
                                      </p:to>
                                    </p:set>
                                    <p:animEffect transition="in" filter="fade">
                                      <p:cBhvr>
                                        <p:cTn id="11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3" grpId="0"/>
      <p:bldP spid="36" grpId="0"/>
      <p:bldP spid="37" grpId="0"/>
      <p:bldP spid="38" grpId="0"/>
      <p:bldP spid="39" grpId="0"/>
      <p:bldP spid="96" grpId="0"/>
      <p:bldP spid="97" grpId="0"/>
      <p:bldP spid="98" grpId="0"/>
      <p:bldP spid="116" grpId="0"/>
      <p:bldP spid="117" grpId="0" animBg="1"/>
      <p:bldP spid="1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733"/>
            <a:ext cx="10515600" cy="876821"/>
          </a:xfrm>
        </p:spPr>
        <p:txBody>
          <a:bodyPr anchor="b">
            <a:normAutofit/>
          </a:bodyPr>
          <a:lstStyle/>
          <a:p>
            <a:r>
              <a:rPr lang="en-US" sz="3200" b="1" dirty="0"/>
              <a:t>Analysis – Linear Regression</a:t>
            </a:r>
          </a:p>
        </p:txBody>
      </p:sp>
      <p:sp>
        <p:nvSpPr>
          <p:cNvPr id="3" name="Title 1"/>
          <p:cNvSpPr txBox="1">
            <a:spLocks/>
          </p:cNvSpPr>
          <p:nvPr/>
        </p:nvSpPr>
        <p:spPr>
          <a:xfrm>
            <a:off x="838200" y="1114352"/>
            <a:ext cx="10515600" cy="6128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i="1" dirty="0"/>
              <a:t>We used regression analysis to determine what factors contribute to a movie’s box office revenues</a:t>
            </a:r>
          </a:p>
        </p:txBody>
      </p:sp>
      <p:cxnSp>
        <p:nvCxnSpPr>
          <p:cNvPr id="32" name="Straight Connector 31"/>
          <p:cNvCxnSpPr/>
          <p:nvPr/>
        </p:nvCxnSpPr>
        <p:spPr>
          <a:xfrm>
            <a:off x="-241338" y="1050554"/>
            <a:ext cx="1285869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Slide Number Placeholder 43"/>
          <p:cNvSpPr>
            <a:spLocks noGrp="1"/>
          </p:cNvSpPr>
          <p:nvPr>
            <p:ph type="sldNum" sz="quarter" idx="12"/>
          </p:nvPr>
        </p:nvSpPr>
        <p:spPr>
          <a:xfrm>
            <a:off x="9448800" y="6578748"/>
            <a:ext cx="2743200" cy="365125"/>
          </a:xfrm>
        </p:spPr>
        <p:txBody>
          <a:bodyPr/>
          <a:lstStyle/>
          <a:p>
            <a:fld id="{4FAB73BC-B049-4115-A692-8D63A059BFB8}" type="slidenum">
              <a:rPr lang="en-US" smtClean="0"/>
              <a:t>9</a:t>
            </a:fld>
            <a:endParaRPr lang="en-US" dirty="0"/>
          </a:p>
        </p:txBody>
      </p:sp>
      <p:grpSp>
        <p:nvGrpSpPr>
          <p:cNvPr id="5" name="Group 4"/>
          <p:cNvGrpSpPr/>
          <p:nvPr/>
        </p:nvGrpSpPr>
        <p:grpSpPr>
          <a:xfrm>
            <a:off x="1104900" y="1444015"/>
            <a:ext cx="9982200" cy="995782"/>
            <a:chOff x="838200" y="1444015"/>
            <a:chExt cx="9982200" cy="995782"/>
          </a:xfrm>
        </p:grpSpPr>
        <p:sp>
          <p:nvSpPr>
            <p:cNvPr id="9" name="Pentagon 16"/>
            <p:cNvSpPr/>
            <p:nvPr/>
          </p:nvSpPr>
          <p:spPr bwMode="auto">
            <a:xfrm>
              <a:off x="838200" y="1444015"/>
              <a:ext cx="3493839" cy="995782"/>
            </a:xfrm>
            <a:prstGeom prst="homePlate">
              <a:avLst/>
            </a:prstGeom>
            <a:solidFill>
              <a:schemeClr val="tx2"/>
            </a:solidFill>
            <a:ln w="12700">
              <a:solidFill>
                <a:schemeClr val="tx2"/>
              </a:solidFill>
              <a:miter lim="800000"/>
              <a:headEnd/>
              <a:tailEnd/>
            </a:ln>
          </p:spPr>
          <p:txBody>
            <a:bodyPr wrap="none" rtlCol="0" anchor="ctr"/>
            <a:lstStyle/>
            <a:p>
              <a:pPr algn="ctr"/>
              <a:r>
                <a:rPr lang="en-US" b="1" dirty="0">
                  <a:solidFill>
                    <a:schemeClr val="bg1"/>
                  </a:solidFill>
                </a:rPr>
                <a:t>Regression</a:t>
              </a:r>
            </a:p>
          </p:txBody>
        </p:sp>
        <p:sp>
          <p:nvSpPr>
            <p:cNvPr id="10" name="Chevron 17"/>
            <p:cNvSpPr/>
            <p:nvPr/>
          </p:nvSpPr>
          <p:spPr bwMode="auto">
            <a:xfrm>
              <a:off x="3931920" y="1444015"/>
              <a:ext cx="3529861" cy="995782"/>
            </a:xfrm>
            <a:prstGeom prst="chevron">
              <a:avLst/>
            </a:prstGeom>
            <a:solidFill>
              <a:schemeClr val="bg1">
                <a:lumMod val="65000"/>
              </a:schemeClr>
            </a:solidFill>
            <a:ln w="12700">
              <a:solidFill>
                <a:schemeClr val="bg1">
                  <a:lumMod val="65000"/>
                </a:schemeClr>
              </a:solidFill>
              <a:miter lim="800000"/>
              <a:headEnd/>
              <a:tailEnd/>
            </a:ln>
          </p:spPr>
          <p:txBody>
            <a:bodyPr wrap="none" rtlCol="0" anchor="ctr"/>
            <a:lstStyle/>
            <a:p>
              <a:pPr lvl="0" algn="ctr"/>
              <a:r>
                <a:rPr lang="en-US" b="1" dirty="0">
                  <a:solidFill>
                    <a:srgbClr val="FFFFFF"/>
                  </a:solidFill>
                </a:rPr>
                <a:t>Model Prediction</a:t>
              </a:r>
            </a:p>
          </p:txBody>
        </p:sp>
        <p:sp>
          <p:nvSpPr>
            <p:cNvPr id="11" name="Chevron 18"/>
            <p:cNvSpPr/>
            <p:nvPr/>
          </p:nvSpPr>
          <p:spPr bwMode="auto">
            <a:xfrm>
              <a:off x="7075837" y="1444015"/>
              <a:ext cx="3744563" cy="995782"/>
            </a:xfrm>
            <a:prstGeom prst="chevron">
              <a:avLst/>
            </a:prstGeom>
            <a:solidFill>
              <a:schemeClr val="bg1">
                <a:lumMod val="65000"/>
              </a:schemeClr>
            </a:solidFill>
            <a:ln w="12700">
              <a:solidFill>
                <a:schemeClr val="bg1">
                  <a:lumMod val="65000"/>
                </a:schemeClr>
              </a:solidFill>
              <a:miter lim="800000"/>
              <a:headEnd/>
              <a:tailEnd/>
            </a:ln>
          </p:spPr>
          <p:txBody>
            <a:bodyPr wrap="none" rtlCol="0" anchor="ctr"/>
            <a:lstStyle/>
            <a:p>
              <a:pPr lvl="0" algn="ctr"/>
              <a:r>
                <a:rPr lang="en-US" b="1" dirty="0">
                  <a:solidFill>
                    <a:srgbClr val="FFFFFF"/>
                  </a:solidFill>
                </a:rPr>
                <a:t>Goodness of Fit Statistics</a:t>
              </a:r>
            </a:p>
          </p:txBody>
        </p:sp>
      </p:grpSp>
      <p:sp>
        <p:nvSpPr>
          <p:cNvPr id="13" name="Rectangle 12"/>
          <p:cNvSpPr/>
          <p:nvPr/>
        </p:nvSpPr>
        <p:spPr bwMode="auto">
          <a:xfrm>
            <a:off x="1046019" y="6757150"/>
            <a:ext cx="2919153" cy="45719"/>
          </a:xfrm>
          <a:prstGeom prst="rect">
            <a:avLst/>
          </a:prstGeom>
          <a:solidFill>
            <a:schemeClr val="tx2"/>
          </a:solidFill>
          <a:ln w="12700">
            <a:solidFill>
              <a:schemeClr val="tx2"/>
            </a:solidFill>
            <a:miter lim="800000"/>
            <a:headEnd/>
            <a:tailEnd/>
          </a:ln>
        </p:spPr>
        <p:txBody>
          <a:bodyPr wrap="none" rtlCol="0" anchor="ctr"/>
          <a:lstStyle/>
          <a:p>
            <a:pPr algn="ctr"/>
            <a:endParaRPr lang="en-US" dirty="0"/>
          </a:p>
        </p:txBody>
      </p:sp>
      <p:sp>
        <p:nvSpPr>
          <p:cNvPr id="15" name="Rectangle 14"/>
          <p:cNvSpPr/>
          <p:nvPr/>
        </p:nvSpPr>
        <p:spPr>
          <a:xfrm>
            <a:off x="1046016" y="2415292"/>
            <a:ext cx="3160224" cy="1908215"/>
          </a:xfrm>
          <a:prstGeom prst="rect">
            <a:avLst/>
          </a:prstGeom>
        </p:spPr>
        <p:txBody>
          <a:bodyPr wrap="square">
            <a:spAutoFit/>
          </a:bodyPr>
          <a:lstStyle/>
          <a:p>
            <a:pPr marL="285750" indent="-285750">
              <a:spcAft>
                <a:spcPts val="1200"/>
              </a:spcAft>
              <a:buClr>
                <a:schemeClr val="bg2"/>
              </a:buClr>
              <a:buFont typeface="Wingdings" panose="05000000000000000000" pitchFamily="2" charset="2"/>
              <a:buChar char="§"/>
            </a:pPr>
            <a:r>
              <a:rPr lang="en-US" sz="1400" dirty="0"/>
              <a:t>Test set (20% of data)</a:t>
            </a:r>
          </a:p>
          <a:p>
            <a:pPr marL="285750" indent="-285750">
              <a:spcAft>
                <a:spcPts val="1200"/>
              </a:spcAft>
              <a:buClr>
                <a:schemeClr val="bg2"/>
              </a:buClr>
              <a:buFont typeface="Wingdings" panose="05000000000000000000" pitchFamily="2" charset="2"/>
              <a:buChar char="§"/>
            </a:pPr>
            <a:r>
              <a:rPr lang="en-US" sz="1400" dirty="0"/>
              <a:t>Training set (80% of data)</a:t>
            </a:r>
          </a:p>
          <a:p>
            <a:pPr marL="285750" indent="-285750">
              <a:spcAft>
                <a:spcPts val="1200"/>
              </a:spcAft>
              <a:buClr>
                <a:schemeClr val="bg2"/>
              </a:buClr>
              <a:buFont typeface="Wingdings" panose="05000000000000000000" pitchFamily="2" charset="2"/>
              <a:buChar char="§"/>
            </a:pPr>
            <a:r>
              <a:rPr lang="en-US" sz="1400" dirty="0"/>
              <a:t>Ran a linear regression on log of ticket sales, second time eliminating all insignificant variables</a:t>
            </a:r>
          </a:p>
          <a:p>
            <a:pPr marL="285750" indent="-285750">
              <a:spcAft>
                <a:spcPts val="1200"/>
              </a:spcAft>
              <a:buClr>
                <a:schemeClr val="bg2"/>
              </a:buClr>
              <a:buFont typeface="Wingdings" panose="05000000000000000000" pitchFamily="2" charset="2"/>
              <a:buChar char="§"/>
            </a:pPr>
            <a:endParaRPr lang="en-US" dirty="0"/>
          </a:p>
        </p:txBody>
      </p:sp>
      <p:graphicFrame>
        <p:nvGraphicFramePr>
          <p:cNvPr id="17" name="Chart 16"/>
          <p:cNvGraphicFramePr>
            <a:graphicFrameLocks/>
          </p:cNvGraphicFramePr>
          <p:nvPr>
            <p:extLst>
              <p:ext uri="{D42A27DB-BD31-4B8C-83A1-F6EECF244321}">
                <p14:modId xmlns:p14="http://schemas.microsoft.com/office/powerpoint/2010/main" val="2170743141"/>
              </p:ext>
            </p:extLst>
          </p:nvPr>
        </p:nvGraphicFramePr>
        <p:xfrm>
          <a:off x="582583" y="3488169"/>
          <a:ext cx="3616037" cy="3314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2178898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2828</TotalTime>
  <Words>1622</Words>
  <Application>Microsoft Office PowerPoint</Application>
  <PresentationFormat>Widescreen</PresentationFormat>
  <Paragraphs>347</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BatangChe</vt:lpstr>
      <vt:lpstr>Andalus</vt:lpstr>
      <vt:lpstr>Arial</vt:lpstr>
      <vt:lpstr>Calibri</vt:lpstr>
      <vt:lpstr>Calibri Light</vt:lpstr>
      <vt:lpstr>Roboto Condensed</vt:lpstr>
      <vt:lpstr>Wingdings</vt:lpstr>
      <vt:lpstr>Office Theme</vt:lpstr>
      <vt:lpstr>PowerPoint Presentation</vt:lpstr>
      <vt:lpstr>Agenda</vt:lpstr>
      <vt:lpstr>PowerPoint Presentation</vt:lpstr>
      <vt:lpstr>What factors are relevant in predicting box office revenue of a movie?</vt:lpstr>
      <vt:lpstr>PowerPoint Presentation</vt:lpstr>
      <vt:lpstr>Mental Model</vt:lpstr>
      <vt:lpstr>PowerPoint Presentation</vt:lpstr>
      <vt:lpstr>Data</vt:lpstr>
      <vt:lpstr>Analysis – Linear Regression</vt:lpstr>
      <vt:lpstr>Analysis – Linear Regression</vt:lpstr>
      <vt:lpstr>Analysis – Linear Regression</vt:lpstr>
      <vt:lpstr>Analysis – Logit Regression</vt:lpstr>
      <vt:lpstr>PowerPoint Presentation</vt:lpstr>
      <vt:lpstr>Sony Picture Studios: 4th Quarter 2015 Releases</vt:lpstr>
      <vt:lpstr>Factors that Govern Ticket Sales / Box Office Revenues</vt:lpstr>
      <vt:lpstr>PowerPoint Presentation</vt:lpstr>
      <vt:lpstr>Recommendations and 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 Bryce</dc:creator>
  <cp:lastModifiedBy>Nagji, Noreen</cp:lastModifiedBy>
  <cp:revision>245</cp:revision>
  <dcterms:created xsi:type="dcterms:W3CDTF">2015-09-24T00:16:30Z</dcterms:created>
  <dcterms:modified xsi:type="dcterms:W3CDTF">2016-10-03T12:38:13Z</dcterms:modified>
</cp:coreProperties>
</file>